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5" r:id="rId11"/>
    <p:sldId id="266" r:id="rId12"/>
  </p:sldIdLst>
  <p:sldSz cx="18288000" cy="10287000"/>
  <p:notesSz cx="6858000" cy="9144000"/>
  <p:embeddedFontLst>
    <p:embeddedFont>
      <p:font typeface="Arimo" panose="020B0604020202020204" charset="0"/>
      <p:regular r:id="rId14"/>
    </p:embeddedFont>
    <p:embeddedFont>
      <p:font typeface="Noto Sans" panose="020B0502040504020204" pitchFamily="34" charset="0"/>
      <p:regular r:id="rId15"/>
    </p:embeddedFont>
    <p:embeddedFont>
      <p:font typeface="Noto Sans Bold" panose="020B0604020202020204" charset="0"/>
      <p:regular r:id="rId1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2" d="100"/>
          <a:sy n="52" d="100"/>
        </p:scale>
        <p:origin x="850" y="29"/>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27.11.2025</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10</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11</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2</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3</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4</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5</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6</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7</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8</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9</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11/27/2025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11/27/2025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11/27/2025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11/27/2025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11/27/2025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18" Type="http://schemas.openxmlformats.org/officeDocument/2006/relationships/image" Target="../media/image19.svg"/><Relationship Id="rId3" Type="http://schemas.openxmlformats.org/officeDocument/2006/relationships/image" Target="../media/image1.png"/><Relationship Id="rId21" Type="http://schemas.openxmlformats.org/officeDocument/2006/relationships/image" Target="../media/image22.svg"/><Relationship Id="rId7" Type="http://schemas.openxmlformats.org/officeDocument/2006/relationships/image" Target="../media/image8.png"/><Relationship Id="rId12" Type="http://schemas.openxmlformats.org/officeDocument/2006/relationships/image" Target="../media/image13.svg"/><Relationship Id="rId17" Type="http://schemas.openxmlformats.org/officeDocument/2006/relationships/image" Target="../media/image18.png"/><Relationship Id="rId2" Type="http://schemas.openxmlformats.org/officeDocument/2006/relationships/notesSlide" Target="../notesSlides/notesSlide3.xml"/><Relationship Id="rId16" Type="http://schemas.openxmlformats.org/officeDocument/2006/relationships/image" Target="../media/image17.png"/><Relationship Id="rId20"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5" Type="http://schemas.openxmlformats.org/officeDocument/2006/relationships/image" Target="../media/image16.svg"/><Relationship Id="rId10" Type="http://schemas.openxmlformats.org/officeDocument/2006/relationships/image" Target="../media/image11.png"/><Relationship Id="rId19" Type="http://schemas.openxmlformats.org/officeDocument/2006/relationships/image" Target="../media/image20.png"/><Relationship Id="rId4" Type="http://schemas.openxmlformats.org/officeDocument/2006/relationships/image" Target="../media/image5.png"/><Relationship Id="rId9" Type="http://schemas.openxmlformats.org/officeDocument/2006/relationships/image" Target="../media/image10.svg"/><Relationship Id="rId14" Type="http://schemas.openxmlformats.org/officeDocument/2006/relationships/image" Target="../media/image15.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hyperlink" Target="https://www.kaggle.com/datasets/uciml/pima-indians-diabetes-database" TargetMode="External"/><Relationship Id="rId4" Type="http://schemas.openxmlformats.org/officeDocument/2006/relationships/image" Target="../media/image23.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image" Target="../media/image24.png"/></Relationships>
</file>

<file path=ppt/slides/_rels/slide7.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5.svg"/><Relationship Id="rId3" Type="http://schemas.openxmlformats.org/officeDocument/2006/relationships/image" Target="../media/image1.png"/><Relationship Id="rId7" Type="http://schemas.openxmlformats.org/officeDocument/2006/relationships/image" Target="../media/image29.svg"/><Relationship Id="rId12" Type="http://schemas.openxmlformats.org/officeDocument/2006/relationships/image" Target="../media/image34.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png"/><Relationship Id="rId10" Type="http://schemas.openxmlformats.org/officeDocument/2006/relationships/image" Target="../media/image32.svg"/><Relationship Id="rId4" Type="http://schemas.openxmlformats.org/officeDocument/2006/relationships/image" Target="../media/image26.png"/><Relationship Id="rId9" Type="http://schemas.openxmlformats.org/officeDocument/2006/relationships/image" Target="../media/image31.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37.png"/><Relationship Id="rId4" Type="http://schemas.openxmlformats.org/officeDocument/2006/relationships/image" Target="../media/image36.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3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0" y="0"/>
            <a:ext cx="18288000" cy="10287000"/>
            <a:chOff x="0" y="0"/>
            <a:chExt cx="24384000" cy="13716000"/>
          </a:xfrm>
        </p:grpSpPr>
        <p:sp>
          <p:nvSpPr>
            <p:cNvPr id="3" name="Freeform 3" descr="preencoded.png"/>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3"/>
              <a:stretch>
                <a:fillRect/>
              </a:stretch>
            </a:blipFill>
          </p:spPr>
          <p:txBody>
            <a:bodyPr/>
            <a:lstStyle/>
            <a:p>
              <a:endParaRPr lang="en-US"/>
            </a:p>
          </p:txBody>
        </p:sp>
      </p:grpSp>
      <p:grpSp>
        <p:nvGrpSpPr>
          <p:cNvPr id="4" name="Group 4"/>
          <p:cNvGrpSpPr/>
          <p:nvPr/>
        </p:nvGrpSpPr>
        <p:grpSpPr>
          <a:xfrm>
            <a:off x="9525"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07070C"/>
            </a:solidFill>
            <a:ln w="12700">
              <a:solidFill>
                <a:srgbClr val="000000"/>
              </a:solidFill>
            </a:ln>
          </p:spPr>
          <p:txBody>
            <a:bodyPr/>
            <a:lstStyle/>
            <a:p>
              <a:endParaRPr lang="en-US"/>
            </a:p>
          </p:txBody>
        </p:sp>
      </p:grpSp>
      <p:grpSp>
        <p:nvGrpSpPr>
          <p:cNvPr id="6" name="Group 6"/>
          <p:cNvGrpSpPr>
            <a:grpSpLocks noChangeAspect="1"/>
          </p:cNvGrpSpPr>
          <p:nvPr/>
        </p:nvGrpSpPr>
        <p:grpSpPr>
          <a:xfrm>
            <a:off x="0" y="0"/>
            <a:ext cx="6858000" cy="10287000"/>
            <a:chOff x="0" y="0"/>
            <a:chExt cx="9144000" cy="13716000"/>
          </a:xfrm>
        </p:grpSpPr>
        <p:sp>
          <p:nvSpPr>
            <p:cNvPr id="7" name="Freeform 7" descr="preencoded.png"/>
            <p:cNvSpPr/>
            <p:nvPr/>
          </p:nvSpPr>
          <p:spPr>
            <a:xfrm>
              <a:off x="0" y="0"/>
              <a:ext cx="9144000" cy="13716000"/>
            </a:xfrm>
            <a:custGeom>
              <a:avLst/>
              <a:gdLst/>
              <a:ahLst/>
              <a:cxnLst/>
              <a:rect l="l" t="t" r="r" b="b"/>
              <a:pathLst>
                <a:path w="9144000" h="13716000">
                  <a:moveTo>
                    <a:pt x="0" y="0"/>
                  </a:moveTo>
                  <a:lnTo>
                    <a:pt x="9144000" y="0"/>
                  </a:lnTo>
                  <a:lnTo>
                    <a:pt x="9144000" y="13716000"/>
                  </a:lnTo>
                  <a:lnTo>
                    <a:pt x="0" y="13716000"/>
                  </a:lnTo>
                  <a:lnTo>
                    <a:pt x="0" y="0"/>
                  </a:lnTo>
                  <a:close/>
                </a:path>
              </a:pathLst>
            </a:custGeom>
            <a:blipFill>
              <a:blip r:embed="rId4"/>
              <a:stretch>
                <a:fillRect/>
              </a:stretch>
            </a:blipFill>
          </p:spPr>
          <p:txBody>
            <a:bodyPr/>
            <a:lstStyle/>
            <a:p>
              <a:endParaRPr lang="en-US"/>
            </a:p>
          </p:txBody>
        </p:sp>
      </p:grpSp>
      <p:sp>
        <p:nvSpPr>
          <p:cNvPr id="8" name="TextBox 8"/>
          <p:cNvSpPr txBox="1"/>
          <p:nvPr/>
        </p:nvSpPr>
        <p:spPr>
          <a:xfrm>
            <a:off x="7850237" y="2626816"/>
            <a:ext cx="9445526" cy="1829097"/>
          </a:xfrm>
          <a:prstGeom prst="rect">
            <a:avLst/>
          </a:prstGeom>
        </p:spPr>
        <p:txBody>
          <a:bodyPr lIns="0" tIns="0" rIns="0" bIns="0" rtlCol="0" anchor="t">
            <a:spAutoFit/>
          </a:bodyPr>
          <a:lstStyle/>
          <a:p>
            <a:pPr algn="l">
              <a:lnSpc>
                <a:spcPts val="6937"/>
              </a:lnSpc>
            </a:pPr>
            <a:r>
              <a:rPr lang="en-US" sz="5562">
                <a:solidFill>
                  <a:srgbClr val="97B8FF"/>
                </a:solidFill>
                <a:latin typeface="Arimo"/>
                <a:ea typeface="Arimo"/>
                <a:cs typeface="Arimo"/>
                <a:sym typeface="Arimo"/>
              </a:rPr>
              <a:t>DIABETES DETECTION PROJECT</a:t>
            </a:r>
          </a:p>
        </p:txBody>
      </p:sp>
      <p:sp>
        <p:nvSpPr>
          <p:cNvPr id="9" name="TextBox 9"/>
          <p:cNvSpPr txBox="1"/>
          <p:nvPr/>
        </p:nvSpPr>
        <p:spPr>
          <a:xfrm>
            <a:off x="7850237" y="4795391"/>
            <a:ext cx="9445526" cy="2807494"/>
          </a:xfrm>
          <a:prstGeom prst="rect">
            <a:avLst/>
          </a:prstGeom>
        </p:spPr>
        <p:txBody>
          <a:bodyPr lIns="0" tIns="0" rIns="0" bIns="0" rtlCol="0" anchor="t">
            <a:spAutoFit/>
          </a:bodyPr>
          <a:lstStyle/>
          <a:p>
            <a:pPr algn="l">
              <a:lnSpc>
                <a:spcPts val="3562"/>
              </a:lnSpc>
            </a:pPr>
            <a:r>
              <a:rPr lang="en-US" sz="2187">
                <a:solidFill>
                  <a:srgbClr val="E0D6DE"/>
                </a:solidFill>
                <a:latin typeface="Noto Sans"/>
                <a:ea typeface="Noto Sans"/>
                <a:cs typeface="Noto Sans"/>
                <a:sym typeface="Noto Sans"/>
              </a:rPr>
              <a:t>Diabetes stands as a global health crisis, frequently leading to severe complications such as heart disease and blindness. The current diagnostic process is often slow and cumbersome, requiring multiple visits and prolonged waiting periods for results. This project leverages data mining techniques to predict the probability of diabetes, aiming to streamline diagnosis and facilitate early intervention.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0" y="0"/>
            <a:ext cx="18288000" cy="10287000"/>
            <a:chOff x="0" y="0"/>
            <a:chExt cx="24384000" cy="13716000"/>
          </a:xfrm>
        </p:grpSpPr>
        <p:sp>
          <p:nvSpPr>
            <p:cNvPr id="3" name="Freeform 3" descr="preencoded.png"/>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3"/>
              <a:stretch>
                <a:fillRect/>
              </a:stretch>
            </a:blipFill>
          </p:spPr>
          <p:txBody>
            <a:bodyPr/>
            <a:lstStyle/>
            <a:p>
              <a:endParaRPr lang="en-US"/>
            </a:p>
          </p:txBody>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07070C"/>
            </a:solidFill>
            <a:ln w="12700">
              <a:solidFill>
                <a:srgbClr val="000000"/>
              </a:solidFill>
            </a:ln>
          </p:spPr>
          <p:txBody>
            <a:bodyPr/>
            <a:lstStyle/>
            <a:p>
              <a:endParaRPr lang="en-US"/>
            </a:p>
          </p:txBody>
        </p:sp>
      </p:grpSp>
      <p:sp>
        <p:nvSpPr>
          <p:cNvPr id="6" name="TextBox 6"/>
          <p:cNvSpPr txBox="1"/>
          <p:nvPr/>
        </p:nvSpPr>
        <p:spPr>
          <a:xfrm>
            <a:off x="921544" y="876151"/>
            <a:ext cx="12098239" cy="879873"/>
          </a:xfrm>
          <a:prstGeom prst="rect">
            <a:avLst/>
          </a:prstGeom>
        </p:spPr>
        <p:txBody>
          <a:bodyPr lIns="0" tIns="0" rIns="0" bIns="0" rtlCol="0" anchor="t">
            <a:spAutoFit/>
          </a:bodyPr>
          <a:lstStyle/>
          <a:p>
            <a:pPr algn="l">
              <a:lnSpc>
                <a:spcPts val="6437"/>
              </a:lnSpc>
            </a:pPr>
            <a:r>
              <a:rPr lang="en-US" sz="5125">
                <a:solidFill>
                  <a:srgbClr val="97B8FF"/>
                </a:solidFill>
                <a:latin typeface="Arimo"/>
                <a:ea typeface="Arimo"/>
                <a:cs typeface="Arimo"/>
                <a:sym typeface="Arimo"/>
              </a:rPr>
              <a:t>Feature Importance &amp; Interpretation</a:t>
            </a:r>
          </a:p>
        </p:txBody>
      </p:sp>
      <p:sp>
        <p:nvSpPr>
          <p:cNvPr id="7" name="TextBox 7"/>
          <p:cNvSpPr txBox="1"/>
          <p:nvPr/>
        </p:nvSpPr>
        <p:spPr>
          <a:xfrm>
            <a:off x="921544" y="2206378"/>
            <a:ext cx="16444912" cy="497384"/>
          </a:xfrm>
          <a:prstGeom prst="rect">
            <a:avLst/>
          </a:prstGeom>
        </p:spPr>
        <p:txBody>
          <a:bodyPr lIns="0" tIns="0" rIns="0" bIns="0" rtlCol="0" anchor="t">
            <a:spAutoFit/>
          </a:bodyPr>
          <a:lstStyle/>
          <a:p>
            <a:pPr algn="l">
              <a:lnSpc>
                <a:spcPts val="3312"/>
              </a:lnSpc>
            </a:pPr>
            <a:r>
              <a:rPr lang="en-US" sz="2062">
                <a:solidFill>
                  <a:srgbClr val="E0D6DE"/>
                </a:solidFill>
                <a:latin typeface="Noto Sans"/>
                <a:ea typeface="Noto Sans"/>
                <a:cs typeface="Noto Sans"/>
                <a:sym typeface="Noto Sans"/>
              </a:rPr>
              <a:t>The Decision Tree model provided crucial insights into which features were most influential in determining diabetes probability.</a:t>
            </a:r>
          </a:p>
        </p:txBody>
      </p:sp>
      <p:grpSp>
        <p:nvGrpSpPr>
          <p:cNvPr id="8" name="Group 8"/>
          <p:cNvGrpSpPr/>
          <p:nvPr/>
        </p:nvGrpSpPr>
        <p:grpSpPr>
          <a:xfrm>
            <a:off x="4210496" y="2999929"/>
            <a:ext cx="1644402" cy="937766"/>
            <a:chOff x="0" y="0"/>
            <a:chExt cx="2192537" cy="1250355"/>
          </a:xfrm>
        </p:grpSpPr>
        <p:sp>
          <p:nvSpPr>
            <p:cNvPr id="9" name="Freeform 9"/>
            <p:cNvSpPr/>
            <p:nvPr/>
          </p:nvSpPr>
          <p:spPr>
            <a:xfrm>
              <a:off x="0" y="0"/>
              <a:ext cx="2192528" cy="1250442"/>
            </a:xfrm>
            <a:custGeom>
              <a:avLst/>
              <a:gdLst/>
              <a:ahLst/>
              <a:cxnLst/>
              <a:rect l="l" t="t" r="r" b="b"/>
              <a:pathLst>
                <a:path w="2192528" h="1250442">
                  <a:moveTo>
                    <a:pt x="0" y="52705"/>
                  </a:moveTo>
                  <a:cubicBezTo>
                    <a:pt x="0" y="23622"/>
                    <a:pt x="23622" y="0"/>
                    <a:pt x="52705" y="0"/>
                  </a:cubicBezTo>
                  <a:lnTo>
                    <a:pt x="2139823" y="0"/>
                  </a:lnTo>
                  <a:cubicBezTo>
                    <a:pt x="2168906" y="0"/>
                    <a:pt x="2192528" y="23622"/>
                    <a:pt x="2192528" y="52705"/>
                  </a:cubicBezTo>
                  <a:lnTo>
                    <a:pt x="2192528" y="1197737"/>
                  </a:lnTo>
                  <a:cubicBezTo>
                    <a:pt x="2192528" y="1226820"/>
                    <a:pt x="2168906" y="1250442"/>
                    <a:pt x="2139823" y="1250442"/>
                  </a:cubicBezTo>
                  <a:lnTo>
                    <a:pt x="52705" y="1250442"/>
                  </a:lnTo>
                  <a:cubicBezTo>
                    <a:pt x="23622" y="1250315"/>
                    <a:pt x="0" y="1226820"/>
                    <a:pt x="0" y="1197737"/>
                  </a:cubicBezTo>
                  <a:close/>
                </a:path>
              </a:pathLst>
            </a:custGeom>
            <a:solidFill>
              <a:srgbClr val="26262B"/>
            </a:solidFill>
            <a:ln w="12700">
              <a:solidFill>
                <a:srgbClr val="000000"/>
              </a:solidFill>
            </a:ln>
          </p:spPr>
          <p:txBody>
            <a:bodyPr/>
            <a:lstStyle/>
            <a:p>
              <a:endParaRPr lang="en-US"/>
            </a:p>
          </p:txBody>
        </p:sp>
      </p:grpSp>
      <p:sp>
        <p:nvSpPr>
          <p:cNvPr id="10" name="TextBox 10"/>
          <p:cNvSpPr txBox="1"/>
          <p:nvPr/>
        </p:nvSpPr>
        <p:spPr>
          <a:xfrm>
            <a:off x="4847630" y="3113634"/>
            <a:ext cx="370135" cy="586531"/>
          </a:xfrm>
          <a:prstGeom prst="rect">
            <a:avLst/>
          </a:prstGeom>
        </p:spPr>
        <p:txBody>
          <a:bodyPr lIns="0" tIns="0" rIns="0" bIns="0" rtlCol="0" anchor="t">
            <a:spAutoFit/>
          </a:bodyPr>
          <a:lstStyle/>
          <a:p>
            <a:pPr algn="ctr">
              <a:lnSpc>
                <a:spcPts val="4625"/>
              </a:lnSpc>
            </a:pPr>
            <a:r>
              <a:rPr lang="en-US" sz="2874">
                <a:solidFill>
                  <a:srgbClr val="E0D6DE"/>
                </a:solidFill>
                <a:latin typeface="Arimo"/>
                <a:ea typeface="Arimo"/>
                <a:cs typeface="Arimo"/>
                <a:sym typeface="Arimo"/>
              </a:rPr>
              <a:t>1</a:t>
            </a:r>
          </a:p>
        </p:txBody>
      </p:sp>
      <p:sp>
        <p:nvSpPr>
          <p:cNvPr id="11" name="TextBox 11"/>
          <p:cNvSpPr txBox="1"/>
          <p:nvPr/>
        </p:nvSpPr>
        <p:spPr>
          <a:xfrm>
            <a:off x="6118175" y="3244155"/>
            <a:ext cx="2409825" cy="430263"/>
          </a:xfrm>
          <a:prstGeom prst="rect">
            <a:avLst/>
          </a:prstGeom>
        </p:spPr>
        <p:txBody>
          <a:bodyPr lIns="0" tIns="0" rIns="0" bIns="0" rtlCol="0" anchor="t">
            <a:spAutoFit/>
          </a:bodyPr>
          <a:lstStyle/>
          <a:p>
            <a:pPr algn="l">
              <a:lnSpc>
                <a:spcPts val="3187"/>
              </a:lnSpc>
            </a:pPr>
            <a:r>
              <a:rPr lang="en-US" sz="2562">
                <a:solidFill>
                  <a:srgbClr val="E0D6DE"/>
                </a:solidFill>
                <a:latin typeface="Arimo"/>
                <a:ea typeface="Arimo"/>
                <a:cs typeface="Arimo"/>
                <a:sym typeface="Arimo"/>
              </a:rPr>
              <a:t>Insulin (0.010)</a:t>
            </a:r>
          </a:p>
        </p:txBody>
      </p:sp>
      <p:grpSp>
        <p:nvGrpSpPr>
          <p:cNvPr id="12" name="Group 12"/>
          <p:cNvGrpSpPr/>
          <p:nvPr/>
        </p:nvGrpSpPr>
        <p:grpSpPr>
          <a:xfrm>
            <a:off x="5986462" y="3925789"/>
            <a:ext cx="11248430" cy="14288"/>
            <a:chOff x="0" y="0"/>
            <a:chExt cx="14997907" cy="19050"/>
          </a:xfrm>
        </p:grpSpPr>
        <p:sp>
          <p:nvSpPr>
            <p:cNvPr id="13" name="Freeform 13"/>
            <p:cNvSpPr/>
            <p:nvPr/>
          </p:nvSpPr>
          <p:spPr>
            <a:xfrm>
              <a:off x="0" y="0"/>
              <a:ext cx="14997937" cy="19050"/>
            </a:xfrm>
            <a:custGeom>
              <a:avLst/>
              <a:gdLst/>
              <a:ahLst/>
              <a:cxnLst/>
              <a:rect l="l" t="t" r="r" b="b"/>
              <a:pathLst>
                <a:path w="14997937" h="19050">
                  <a:moveTo>
                    <a:pt x="0" y="9525"/>
                  </a:moveTo>
                  <a:cubicBezTo>
                    <a:pt x="0" y="4318"/>
                    <a:pt x="4318" y="0"/>
                    <a:pt x="9525" y="0"/>
                  </a:cubicBezTo>
                  <a:lnTo>
                    <a:pt x="14988412" y="0"/>
                  </a:lnTo>
                  <a:cubicBezTo>
                    <a:pt x="14993620" y="0"/>
                    <a:pt x="14997937" y="4318"/>
                    <a:pt x="14997937" y="9525"/>
                  </a:cubicBezTo>
                  <a:cubicBezTo>
                    <a:pt x="14997937" y="14732"/>
                    <a:pt x="14993620" y="19050"/>
                    <a:pt x="14988412" y="19050"/>
                  </a:cubicBezTo>
                  <a:lnTo>
                    <a:pt x="9525" y="19050"/>
                  </a:lnTo>
                  <a:cubicBezTo>
                    <a:pt x="4318" y="19050"/>
                    <a:pt x="0" y="14732"/>
                    <a:pt x="0" y="9525"/>
                  </a:cubicBezTo>
                  <a:close/>
                </a:path>
              </a:pathLst>
            </a:custGeom>
            <a:solidFill>
              <a:srgbClr val="3F3F44"/>
            </a:solidFill>
            <a:ln w="12700">
              <a:solidFill>
                <a:srgbClr val="000000"/>
              </a:solidFill>
            </a:ln>
          </p:spPr>
          <p:txBody>
            <a:bodyPr/>
            <a:lstStyle/>
            <a:p>
              <a:endParaRPr lang="en-US"/>
            </a:p>
          </p:txBody>
        </p:sp>
      </p:grpSp>
      <p:grpSp>
        <p:nvGrpSpPr>
          <p:cNvPr id="14" name="Group 14"/>
          <p:cNvGrpSpPr/>
          <p:nvPr/>
        </p:nvGrpSpPr>
        <p:grpSpPr>
          <a:xfrm>
            <a:off x="3388221" y="4069259"/>
            <a:ext cx="3288952" cy="937766"/>
            <a:chOff x="0" y="0"/>
            <a:chExt cx="4385270" cy="1250355"/>
          </a:xfrm>
        </p:grpSpPr>
        <p:sp>
          <p:nvSpPr>
            <p:cNvPr id="15" name="Freeform 15"/>
            <p:cNvSpPr/>
            <p:nvPr/>
          </p:nvSpPr>
          <p:spPr>
            <a:xfrm>
              <a:off x="0" y="0"/>
              <a:ext cx="4385310" cy="1250442"/>
            </a:xfrm>
            <a:custGeom>
              <a:avLst/>
              <a:gdLst/>
              <a:ahLst/>
              <a:cxnLst/>
              <a:rect l="l" t="t" r="r" b="b"/>
              <a:pathLst>
                <a:path w="4385310" h="1250442">
                  <a:moveTo>
                    <a:pt x="0" y="52705"/>
                  </a:moveTo>
                  <a:cubicBezTo>
                    <a:pt x="0" y="23622"/>
                    <a:pt x="23622" y="0"/>
                    <a:pt x="52705" y="0"/>
                  </a:cubicBezTo>
                  <a:lnTo>
                    <a:pt x="4332605" y="0"/>
                  </a:lnTo>
                  <a:cubicBezTo>
                    <a:pt x="4361688" y="0"/>
                    <a:pt x="4385310" y="23622"/>
                    <a:pt x="4385310" y="52705"/>
                  </a:cubicBezTo>
                  <a:lnTo>
                    <a:pt x="4385310" y="1197737"/>
                  </a:lnTo>
                  <a:cubicBezTo>
                    <a:pt x="4385310" y="1226820"/>
                    <a:pt x="4361688" y="1250442"/>
                    <a:pt x="4332605" y="1250442"/>
                  </a:cubicBezTo>
                  <a:lnTo>
                    <a:pt x="52705" y="1250442"/>
                  </a:lnTo>
                  <a:cubicBezTo>
                    <a:pt x="23622" y="1250315"/>
                    <a:pt x="0" y="1226820"/>
                    <a:pt x="0" y="1197737"/>
                  </a:cubicBezTo>
                  <a:close/>
                </a:path>
              </a:pathLst>
            </a:custGeom>
            <a:solidFill>
              <a:srgbClr val="26262B"/>
            </a:solidFill>
            <a:ln w="12700">
              <a:solidFill>
                <a:srgbClr val="000000"/>
              </a:solidFill>
            </a:ln>
          </p:spPr>
          <p:txBody>
            <a:bodyPr/>
            <a:lstStyle/>
            <a:p>
              <a:endParaRPr lang="en-US"/>
            </a:p>
          </p:txBody>
        </p:sp>
      </p:grpSp>
      <p:sp>
        <p:nvSpPr>
          <p:cNvPr id="16" name="TextBox 16"/>
          <p:cNvSpPr txBox="1"/>
          <p:nvPr/>
        </p:nvSpPr>
        <p:spPr>
          <a:xfrm>
            <a:off x="4847630" y="4182964"/>
            <a:ext cx="370135" cy="586531"/>
          </a:xfrm>
          <a:prstGeom prst="rect">
            <a:avLst/>
          </a:prstGeom>
        </p:spPr>
        <p:txBody>
          <a:bodyPr lIns="0" tIns="0" rIns="0" bIns="0" rtlCol="0" anchor="t">
            <a:spAutoFit/>
          </a:bodyPr>
          <a:lstStyle/>
          <a:p>
            <a:pPr algn="ctr">
              <a:lnSpc>
                <a:spcPts val="4625"/>
              </a:lnSpc>
            </a:pPr>
            <a:r>
              <a:rPr lang="en-US" sz="2874">
                <a:solidFill>
                  <a:srgbClr val="E0D6DE"/>
                </a:solidFill>
                <a:latin typeface="Arimo"/>
                <a:ea typeface="Arimo"/>
                <a:cs typeface="Arimo"/>
                <a:sym typeface="Arimo"/>
              </a:rPr>
              <a:t>2</a:t>
            </a:r>
          </a:p>
        </p:txBody>
      </p:sp>
      <p:sp>
        <p:nvSpPr>
          <p:cNvPr id="17" name="TextBox 17"/>
          <p:cNvSpPr txBox="1"/>
          <p:nvPr/>
        </p:nvSpPr>
        <p:spPr>
          <a:xfrm>
            <a:off x="6940451" y="4313485"/>
            <a:ext cx="2005012" cy="430263"/>
          </a:xfrm>
          <a:prstGeom prst="rect">
            <a:avLst/>
          </a:prstGeom>
        </p:spPr>
        <p:txBody>
          <a:bodyPr lIns="0" tIns="0" rIns="0" bIns="0" rtlCol="0" anchor="t">
            <a:spAutoFit/>
          </a:bodyPr>
          <a:lstStyle/>
          <a:p>
            <a:pPr algn="l">
              <a:lnSpc>
                <a:spcPts val="3187"/>
              </a:lnSpc>
            </a:pPr>
            <a:r>
              <a:rPr lang="en-US" sz="2562">
                <a:solidFill>
                  <a:srgbClr val="E0D6DE"/>
                </a:solidFill>
                <a:latin typeface="Arimo"/>
                <a:ea typeface="Arimo"/>
                <a:cs typeface="Arimo"/>
                <a:sym typeface="Arimo"/>
              </a:rPr>
              <a:t>Age (0.036)</a:t>
            </a:r>
          </a:p>
        </p:txBody>
      </p:sp>
      <p:grpSp>
        <p:nvGrpSpPr>
          <p:cNvPr id="18" name="Group 18"/>
          <p:cNvGrpSpPr/>
          <p:nvPr/>
        </p:nvGrpSpPr>
        <p:grpSpPr>
          <a:xfrm>
            <a:off x="6808737" y="4995119"/>
            <a:ext cx="10426154" cy="14288"/>
            <a:chOff x="0" y="0"/>
            <a:chExt cx="13901538" cy="19050"/>
          </a:xfrm>
        </p:grpSpPr>
        <p:sp>
          <p:nvSpPr>
            <p:cNvPr id="19" name="Freeform 19"/>
            <p:cNvSpPr/>
            <p:nvPr/>
          </p:nvSpPr>
          <p:spPr>
            <a:xfrm>
              <a:off x="0" y="0"/>
              <a:ext cx="13901547" cy="19050"/>
            </a:xfrm>
            <a:custGeom>
              <a:avLst/>
              <a:gdLst/>
              <a:ahLst/>
              <a:cxnLst/>
              <a:rect l="l" t="t" r="r" b="b"/>
              <a:pathLst>
                <a:path w="13901547" h="19050">
                  <a:moveTo>
                    <a:pt x="0" y="9525"/>
                  </a:moveTo>
                  <a:cubicBezTo>
                    <a:pt x="0" y="4318"/>
                    <a:pt x="4318" y="0"/>
                    <a:pt x="9525" y="0"/>
                  </a:cubicBezTo>
                  <a:lnTo>
                    <a:pt x="13892022" y="0"/>
                  </a:lnTo>
                  <a:cubicBezTo>
                    <a:pt x="13897229" y="0"/>
                    <a:pt x="13901547" y="4318"/>
                    <a:pt x="13901547" y="9525"/>
                  </a:cubicBezTo>
                  <a:cubicBezTo>
                    <a:pt x="13901547" y="14732"/>
                    <a:pt x="13897229" y="19050"/>
                    <a:pt x="13892022" y="19050"/>
                  </a:cubicBezTo>
                  <a:lnTo>
                    <a:pt x="9525" y="19050"/>
                  </a:lnTo>
                  <a:cubicBezTo>
                    <a:pt x="4318" y="19050"/>
                    <a:pt x="0" y="14732"/>
                    <a:pt x="0" y="9525"/>
                  </a:cubicBezTo>
                  <a:close/>
                </a:path>
              </a:pathLst>
            </a:custGeom>
            <a:solidFill>
              <a:srgbClr val="3F3F44"/>
            </a:solidFill>
            <a:ln w="12700">
              <a:solidFill>
                <a:srgbClr val="000000"/>
              </a:solidFill>
            </a:ln>
          </p:spPr>
          <p:txBody>
            <a:bodyPr/>
            <a:lstStyle/>
            <a:p>
              <a:endParaRPr lang="en-US"/>
            </a:p>
          </p:txBody>
        </p:sp>
      </p:grpSp>
      <p:grpSp>
        <p:nvGrpSpPr>
          <p:cNvPr id="20" name="Group 20"/>
          <p:cNvGrpSpPr/>
          <p:nvPr/>
        </p:nvGrpSpPr>
        <p:grpSpPr>
          <a:xfrm>
            <a:off x="2565946" y="5138589"/>
            <a:ext cx="4933355" cy="937766"/>
            <a:chOff x="0" y="0"/>
            <a:chExt cx="6577807" cy="1250355"/>
          </a:xfrm>
        </p:grpSpPr>
        <p:sp>
          <p:nvSpPr>
            <p:cNvPr id="21" name="Freeform 21"/>
            <p:cNvSpPr/>
            <p:nvPr/>
          </p:nvSpPr>
          <p:spPr>
            <a:xfrm>
              <a:off x="0" y="0"/>
              <a:ext cx="6577838" cy="1250442"/>
            </a:xfrm>
            <a:custGeom>
              <a:avLst/>
              <a:gdLst/>
              <a:ahLst/>
              <a:cxnLst/>
              <a:rect l="l" t="t" r="r" b="b"/>
              <a:pathLst>
                <a:path w="6577838" h="1250442">
                  <a:moveTo>
                    <a:pt x="0" y="52705"/>
                  </a:moveTo>
                  <a:cubicBezTo>
                    <a:pt x="0" y="23622"/>
                    <a:pt x="23622" y="0"/>
                    <a:pt x="52705" y="0"/>
                  </a:cubicBezTo>
                  <a:lnTo>
                    <a:pt x="6525133" y="0"/>
                  </a:lnTo>
                  <a:cubicBezTo>
                    <a:pt x="6554215" y="0"/>
                    <a:pt x="6577838" y="23622"/>
                    <a:pt x="6577838" y="52705"/>
                  </a:cubicBezTo>
                  <a:lnTo>
                    <a:pt x="6577838" y="1197737"/>
                  </a:lnTo>
                  <a:cubicBezTo>
                    <a:pt x="6577838" y="1226820"/>
                    <a:pt x="6554215" y="1250442"/>
                    <a:pt x="6525133" y="1250442"/>
                  </a:cubicBezTo>
                  <a:lnTo>
                    <a:pt x="52705" y="1250442"/>
                  </a:lnTo>
                  <a:cubicBezTo>
                    <a:pt x="23622" y="1250315"/>
                    <a:pt x="0" y="1226820"/>
                    <a:pt x="0" y="1197737"/>
                  </a:cubicBezTo>
                  <a:close/>
                </a:path>
              </a:pathLst>
            </a:custGeom>
            <a:solidFill>
              <a:srgbClr val="26262B"/>
            </a:solidFill>
            <a:ln w="12700">
              <a:solidFill>
                <a:srgbClr val="000000"/>
              </a:solidFill>
            </a:ln>
          </p:spPr>
          <p:txBody>
            <a:bodyPr/>
            <a:lstStyle/>
            <a:p>
              <a:endParaRPr lang="en-US"/>
            </a:p>
          </p:txBody>
        </p:sp>
      </p:grpSp>
      <p:sp>
        <p:nvSpPr>
          <p:cNvPr id="22" name="TextBox 22"/>
          <p:cNvSpPr txBox="1"/>
          <p:nvPr/>
        </p:nvSpPr>
        <p:spPr>
          <a:xfrm>
            <a:off x="4847481" y="5252294"/>
            <a:ext cx="370135" cy="586531"/>
          </a:xfrm>
          <a:prstGeom prst="rect">
            <a:avLst/>
          </a:prstGeom>
        </p:spPr>
        <p:txBody>
          <a:bodyPr lIns="0" tIns="0" rIns="0" bIns="0" rtlCol="0" anchor="t">
            <a:spAutoFit/>
          </a:bodyPr>
          <a:lstStyle/>
          <a:p>
            <a:pPr algn="ctr">
              <a:lnSpc>
                <a:spcPts val="4625"/>
              </a:lnSpc>
            </a:pPr>
            <a:r>
              <a:rPr lang="en-US" sz="2874">
                <a:solidFill>
                  <a:srgbClr val="E0D6DE"/>
                </a:solidFill>
                <a:latin typeface="Arimo"/>
                <a:ea typeface="Arimo"/>
                <a:cs typeface="Arimo"/>
                <a:sym typeface="Arimo"/>
              </a:rPr>
              <a:t>3</a:t>
            </a:r>
          </a:p>
        </p:txBody>
      </p:sp>
      <p:sp>
        <p:nvSpPr>
          <p:cNvPr id="23" name="TextBox 23"/>
          <p:cNvSpPr txBox="1"/>
          <p:nvPr/>
        </p:nvSpPr>
        <p:spPr>
          <a:xfrm>
            <a:off x="7762577" y="5382816"/>
            <a:ext cx="3292674" cy="430262"/>
          </a:xfrm>
          <a:prstGeom prst="rect">
            <a:avLst/>
          </a:prstGeom>
        </p:spPr>
        <p:txBody>
          <a:bodyPr lIns="0" tIns="0" rIns="0" bIns="0" rtlCol="0" anchor="t">
            <a:spAutoFit/>
          </a:bodyPr>
          <a:lstStyle/>
          <a:p>
            <a:pPr algn="l">
              <a:lnSpc>
                <a:spcPts val="3187"/>
              </a:lnSpc>
            </a:pPr>
            <a:r>
              <a:rPr lang="en-US" sz="2562">
                <a:solidFill>
                  <a:srgbClr val="E0D6DE"/>
                </a:solidFill>
                <a:latin typeface="Arimo"/>
                <a:ea typeface="Arimo"/>
                <a:cs typeface="Arimo"/>
                <a:sym typeface="Arimo"/>
              </a:rPr>
              <a:t>Pregnancies (0.134)</a:t>
            </a:r>
          </a:p>
        </p:txBody>
      </p:sp>
      <p:grpSp>
        <p:nvGrpSpPr>
          <p:cNvPr id="24" name="Group 24"/>
          <p:cNvGrpSpPr/>
          <p:nvPr/>
        </p:nvGrpSpPr>
        <p:grpSpPr>
          <a:xfrm>
            <a:off x="7630865" y="6064449"/>
            <a:ext cx="9604028" cy="14288"/>
            <a:chOff x="0" y="0"/>
            <a:chExt cx="12805370" cy="19050"/>
          </a:xfrm>
        </p:grpSpPr>
        <p:sp>
          <p:nvSpPr>
            <p:cNvPr id="25" name="Freeform 25"/>
            <p:cNvSpPr/>
            <p:nvPr/>
          </p:nvSpPr>
          <p:spPr>
            <a:xfrm>
              <a:off x="0" y="0"/>
              <a:ext cx="12805410" cy="19050"/>
            </a:xfrm>
            <a:custGeom>
              <a:avLst/>
              <a:gdLst/>
              <a:ahLst/>
              <a:cxnLst/>
              <a:rect l="l" t="t" r="r" b="b"/>
              <a:pathLst>
                <a:path w="12805410" h="19050">
                  <a:moveTo>
                    <a:pt x="0" y="9525"/>
                  </a:moveTo>
                  <a:cubicBezTo>
                    <a:pt x="0" y="4318"/>
                    <a:pt x="4318" y="0"/>
                    <a:pt x="9525" y="0"/>
                  </a:cubicBezTo>
                  <a:lnTo>
                    <a:pt x="12795885" y="0"/>
                  </a:lnTo>
                  <a:cubicBezTo>
                    <a:pt x="12801092" y="0"/>
                    <a:pt x="12805410" y="4318"/>
                    <a:pt x="12805410" y="9525"/>
                  </a:cubicBezTo>
                  <a:cubicBezTo>
                    <a:pt x="12805410" y="14732"/>
                    <a:pt x="12801092" y="19050"/>
                    <a:pt x="12795885" y="19050"/>
                  </a:cubicBezTo>
                  <a:lnTo>
                    <a:pt x="9525" y="19050"/>
                  </a:lnTo>
                  <a:cubicBezTo>
                    <a:pt x="4318" y="19050"/>
                    <a:pt x="0" y="14732"/>
                    <a:pt x="0" y="9525"/>
                  </a:cubicBezTo>
                  <a:close/>
                </a:path>
              </a:pathLst>
            </a:custGeom>
            <a:solidFill>
              <a:srgbClr val="3F3F44"/>
            </a:solidFill>
            <a:ln w="12700">
              <a:solidFill>
                <a:srgbClr val="000000"/>
              </a:solidFill>
            </a:ln>
          </p:spPr>
          <p:txBody>
            <a:bodyPr/>
            <a:lstStyle/>
            <a:p>
              <a:endParaRPr lang="en-US"/>
            </a:p>
          </p:txBody>
        </p:sp>
      </p:grpSp>
      <p:grpSp>
        <p:nvGrpSpPr>
          <p:cNvPr id="26" name="Group 26"/>
          <p:cNvGrpSpPr/>
          <p:nvPr/>
        </p:nvGrpSpPr>
        <p:grpSpPr>
          <a:xfrm>
            <a:off x="1743670" y="6207919"/>
            <a:ext cx="6577905" cy="937766"/>
            <a:chOff x="0" y="0"/>
            <a:chExt cx="8770540" cy="1250355"/>
          </a:xfrm>
        </p:grpSpPr>
        <p:sp>
          <p:nvSpPr>
            <p:cNvPr id="27" name="Freeform 27"/>
            <p:cNvSpPr/>
            <p:nvPr/>
          </p:nvSpPr>
          <p:spPr>
            <a:xfrm>
              <a:off x="0" y="0"/>
              <a:ext cx="8770620" cy="1250442"/>
            </a:xfrm>
            <a:custGeom>
              <a:avLst/>
              <a:gdLst/>
              <a:ahLst/>
              <a:cxnLst/>
              <a:rect l="l" t="t" r="r" b="b"/>
              <a:pathLst>
                <a:path w="8770620" h="1250442">
                  <a:moveTo>
                    <a:pt x="0" y="52705"/>
                  </a:moveTo>
                  <a:cubicBezTo>
                    <a:pt x="0" y="23622"/>
                    <a:pt x="23622" y="0"/>
                    <a:pt x="52705" y="0"/>
                  </a:cubicBezTo>
                  <a:lnTo>
                    <a:pt x="8717915" y="0"/>
                  </a:lnTo>
                  <a:cubicBezTo>
                    <a:pt x="8746998" y="0"/>
                    <a:pt x="8770620" y="23622"/>
                    <a:pt x="8770620" y="52705"/>
                  </a:cubicBezTo>
                  <a:lnTo>
                    <a:pt x="8770620" y="1197737"/>
                  </a:lnTo>
                  <a:cubicBezTo>
                    <a:pt x="8770620" y="1226820"/>
                    <a:pt x="8746998" y="1250442"/>
                    <a:pt x="8717915" y="1250442"/>
                  </a:cubicBezTo>
                  <a:lnTo>
                    <a:pt x="52705" y="1250442"/>
                  </a:lnTo>
                  <a:cubicBezTo>
                    <a:pt x="23622" y="1250315"/>
                    <a:pt x="0" y="1226820"/>
                    <a:pt x="0" y="1197737"/>
                  </a:cubicBezTo>
                  <a:close/>
                </a:path>
              </a:pathLst>
            </a:custGeom>
            <a:solidFill>
              <a:srgbClr val="26262B"/>
            </a:solidFill>
            <a:ln w="12700">
              <a:solidFill>
                <a:srgbClr val="000000"/>
              </a:solidFill>
            </a:ln>
          </p:spPr>
          <p:txBody>
            <a:bodyPr/>
            <a:lstStyle/>
            <a:p>
              <a:endParaRPr lang="en-US"/>
            </a:p>
          </p:txBody>
        </p:sp>
      </p:grpSp>
      <p:sp>
        <p:nvSpPr>
          <p:cNvPr id="28" name="TextBox 28"/>
          <p:cNvSpPr txBox="1"/>
          <p:nvPr/>
        </p:nvSpPr>
        <p:spPr>
          <a:xfrm>
            <a:off x="4847481" y="6321624"/>
            <a:ext cx="370135" cy="586531"/>
          </a:xfrm>
          <a:prstGeom prst="rect">
            <a:avLst/>
          </a:prstGeom>
        </p:spPr>
        <p:txBody>
          <a:bodyPr lIns="0" tIns="0" rIns="0" bIns="0" rtlCol="0" anchor="t">
            <a:spAutoFit/>
          </a:bodyPr>
          <a:lstStyle/>
          <a:p>
            <a:pPr algn="ctr">
              <a:lnSpc>
                <a:spcPts val="4625"/>
              </a:lnSpc>
            </a:pPr>
            <a:r>
              <a:rPr lang="en-US" sz="2874">
                <a:solidFill>
                  <a:srgbClr val="E0D6DE"/>
                </a:solidFill>
                <a:latin typeface="Arimo"/>
                <a:ea typeface="Arimo"/>
                <a:cs typeface="Arimo"/>
                <a:sym typeface="Arimo"/>
              </a:rPr>
              <a:t>4</a:t>
            </a:r>
          </a:p>
        </p:txBody>
      </p:sp>
      <p:sp>
        <p:nvSpPr>
          <p:cNvPr id="29" name="TextBox 29"/>
          <p:cNvSpPr txBox="1"/>
          <p:nvPr/>
        </p:nvSpPr>
        <p:spPr>
          <a:xfrm>
            <a:off x="8584852" y="6452146"/>
            <a:ext cx="1969145" cy="430262"/>
          </a:xfrm>
          <a:prstGeom prst="rect">
            <a:avLst/>
          </a:prstGeom>
        </p:spPr>
        <p:txBody>
          <a:bodyPr lIns="0" tIns="0" rIns="0" bIns="0" rtlCol="0" anchor="t">
            <a:spAutoFit/>
          </a:bodyPr>
          <a:lstStyle/>
          <a:p>
            <a:pPr algn="l">
              <a:lnSpc>
                <a:spcPts val="3187"/>
              </a:lnSpc>
            </a:pPr>
            <a:r>
              <a:rPr lang="en-US" sz="2562">
                <a:solidFill>
                  <a:srgbClr val="E0D6DE"/>
                </a:solidFill>
                <a:latin typeface="Arimo"/>
                <a:ea typeface="Arimo"/>
                <a:cs typeface="Arimo"/>
                <a:sym typeface="Arimo"/>
              </a:rPr>
              <a:t>BMI (0.260)</a:t>
            </a:r>
          </a:p>
        </p:txBody>
      </p:sp>
      <p:grpSp>
        <p:nvGrpSpPr>
          <p:cNvPr id="30" name="Group 30"/>
          <p:cNvGrpSpPr/>
          <p:nvPr/>
        </p:nvGrpSpPr>
        <p:grpSpPr>
          <a:xfrm>
            <a:off x="8453140" y="7133779"/>
            <a:ext cx="8781752" cy="14288"/>
            <a:chOff x="0" y="0"/>
            <a:chExt cx="11709003" cy="19050"/>
          </a:xfrm>
        </p:grpSpPr>
        <p:sp>
          <p:nvSpPr>
            <p:cNvPr id="31" name="Freeform 31"/>
            <p:cNvSpPr/>
            <p:nvPr/>
          </p:nvSpPr>
          <p:spPr>
            <a:xfrm>
              <a:off x="0" y="0"/>
              <a:ext cx="11709019" cy="19050"/>
            </a:xfrm>
            <a:custGeom>
              <a:avLst/>
              <a:gdLst/>
              <a:ahLst/>
              <a:cxnLst/>
              <a:rect l="l" t="t" r="r" b="b"/>
              <a:pathLst>
                <a:path w="11709019" h="19050">
                  <a:moveTo>
                    <a:pt x="0" y="9525"/>
                  </a:moveTo>
                  <a:cubicBezTo>
                    <a:pt x="0" y="4318"/>
                    <a:pt x="4318" y="0"/>
                    <a:pt x="9525" y="0"/>
                  </a:cubicBezTo>
                  <a:lnTo>
                    <a:pt x="11699494" y="0"/>
                  </a:lnTo>
                  <a:cubicBezTo>
                    <a:pt x="11704700" y="0"/>
                    <a:pt x="11709019" y="4318"/>
                    <a:pt x="11709019" y="9525"/>
                  </a:cubicBezTo>
                  <a:cubicBezTo>
                    <a:pt x="11709019" y="14732"/>
                    <a:pt x="11704700" y="19050"/>
                    <a:pt x="11699494" y="19050"/>
                  </a:cubicBezTo>
                  <a:lnTo>
                    <a:pt x="9525" y="19050"/>
                  </a:lnTo>
                  <a:cubicBezTo>
                    <a:pt x="4318" y="19050"/>
                    <a:pt x="0" y="14732"/>
                    <a:pt x="0" y="9525"/>
                  </a:cubicBezTo>
                  <a:close/>
                </a:path>
              </a:pathLst>
            </a:custGeom>
            <a:solidFill>
              <a:srgbClr val="3F3F44"/>
            </a:solidFill>
            <a:ln w="12700">
              <a:solidFill>
                <a:srgbClr val="000000"/>
              </a:solidFill>
            </a:ln>
          </p:spPr>
          <p:txBody>
            <a:bodyPr/>
            <a:lstStyle/>
            <a:p>
              <a:endParaRPr lang="en-US"/>
            </a:p>
          </p:txBody>
        </p:sp>
      </p:grpSp>
      <p:grpSp>
        <p:nvGrpSpPr>
          <p:cNvPr id="32" name="Group 32"/>
          <p:cNvGrpSpPr/>
          <p:nvPr/>
        </p:nvGrpSpPr>
        <p:grpSpPr>
          <a:xfrm>
            <a:off x="921544" y="7277249"/>
            <a:ext cx="8222456" cy="937766"/>
            <a:chOff x="0" y="0"/>
            <a:chExt cx="10963275" cy="1250355"/>
          </a:xfrm>
        </p:grpSpPr>
        <p:sp>
          <p:nvSpPr>
            <p:cNvPr id="33" name="Freeform 33"/>
            <p:cNvSpPr/>
            <p:nvPr/>
          </p:nvSpPr>
          <p:spPr>
            <a:xfrm>
              <a:off x="0" y="0"/>
              <a:ext cx="10963275" cy="1250442"/>
            </a:xfrm>
            <a:custGeom>
              <a:avLst/>
              <a:gdLst/>
              <a:ahLst/>
              <a:cxnLst/>
              <a:rect l="l" t="t" r="r" b="b"/>
              <a:pathLst>
                <a:path w="10963275" h="1250442">
                  <a:moveTo>
                    <a:pt x="0" y="52705"/>
                  </a:moveTo>
                  <a:cubicBezTo>
                    <a:pt x="0" y="23622"/>
                    <a:pt x="23622" y="0"/>
                    <a:pt x="52705" y="0"/>
                  </a:cubicBezTo>
                  <a:lnTo>
                    <a:pt x="10910570" y="0"/>
                  </a:lnTo>
                  <a:cubicBezTo>
                    <a:pt x="10939652" y="0"/>
                    <a:pt x="10963275" y="23622"/>
                    <a:pt x="10963275" y="52705"/>
                  </a:cubicBezTo>
                  <a:lnTo>
                    <a:pt x="10963275" y="1197737"/>
                  </a:lnTo>
                  <a:cubicBezTo>
                    <a:pt x="10963275" y="1226820"/>
                    <a:pt x="10939652" y="1250442"/>
                    <a:pt x="10910570" y="1250442"/>
                  </a:cubicBezTo>
                  <a:lnTo>
                    <a:pt x="52705" y="1250442"/>
                  </a:lnTo>
                  <a:cubicBezTo>
                    <a:pt x="23622" y="1250315"/>
                    <a:pt x="0" y="1226820"/>
                    <a:pt x="0" y="1197737"/>
                  </a:cubicBezTo>
                  <a:close/>
                </a:path>
              </a:pathLst>
            </a:custGeom>
            <a:solidFill>
              <a:srgbClr val="26262B"/>
            </a:solidFill>
            <a:ln w="12700">
              <a:solidFill>
                <a:srgbClr val="000000"/>
              </a:solidFill>
            </a:ln>
          </p:spPr>
          <p:txBody>
            <a:bodyPr/>
            <a:lstStyle/>
            <a:p>
              <a:endParaRPr lang="en-US"/>
            </a:p>
          </p:txBody>
        </p:sp>
      </p:grpSp>
      <p:sp>
        <p:nvSpPr>
          <p:cNvPr id="34" name="TextBox 34"/>
          <p:cNvSpPr txBox="1"/>
          <p:nvPr/>
        </p:nvSpPr>
        <p:spPr>
          <a:xfrm>
            <a:off x="4847630" y="7390954"/>
            <a:ext cx="370135" cy="586531"/>
          </a:xfrm>
          <a:prstGeom prst="rect">
            <a:avLst/>
          </a:prstGeom>
        </p:spPr>
        <p:txBody>
          <a:bodyPr lIns="0" tIns="0" rIns="0" bIns="0" rtlCol="0" anchor="t">
            <a:spAutoFit/>
          </a:bodyPr>
          <a:lstStyle/>
          <a:p>
            <a:pPr algn="ctr">
              <a:lnSpc>
                <a:spcPts val="4625"/>
              </a:lnSpc>
            </a:pPr>
            <a:r>
              <a:rPr lang="en-US" sz="2874">
                <a:solidFill>
                  <a:srgbClr val="E0D6DE"/>
                </a:solidFill>
                <a:latin typeface="Arimo"/>
                <a:ea typeface="Arimo"/>
                <a:cs typeface="Arimo"/>
                <a:sym typeface="Arimo"/>
              </a:rPr>
              <a:t>5</a:t>
            </a:r>
          </a:p>
        </p:txBody>
      </p:sp>
      <p:sp>
        <p:nvSpPr>
          <p:cNvPr id="35" name="TextBox 35"/>
          <p:cNvSpPr txBox="1"/>
          <p:nvPr/>
        </p:nvSpPr>
        <p:spPr>
          <a:xfrm>
            <a:off x="9407278" y="7521476"/>
            <a:ext cx="2670721" cy="430262"/>
          </a:xfrm>
          <a:prstGeom prst="rect">
            <a:avLst/>
          </a:prstGeom>
        </p:spPr>
        <p:txBody>
          <a:bodyPr lIns="0" tIns="0" rIns="0" bIns="0" rtlCol="0" anchor="t">
            <a:spAutoFit/>
          </a:bodyPr>
          <a:lstStyle/>
          <a:p>
            <a:pPr algn="l">
              <a:lnSpc>
                <a:spcPts val="3187"/>
              </a:lnSpc>
            </a:pPr>
            <a:r>
              <a:rPr lang="en-US" sz="2562">
                <a:solidFill>
                  <a:srgbClr val="E0D6DE"/>
                </a:solidFill>
                <a:latin typeface="Arimo"/>
                <a:ea typeface="Arimo"/>
                <a:cs typeface="Arimo"/>
                <a:sym typeface="Arimo"/>
              </a:rPr>
              <a:t>Glucose (0.558)</a:t>
            </a:r>
          </a:p>
        </p:txBody>
      </p:sp>
      <p:sp>
        <p:nvSpPr>
          <p:cNvPr id="36" name="TextBox 36"/>
          <p:cNvSpPr txBox="1"/>
          <p:nvPr/>
        </p:nvSpPr>
        <p:spPr>
          <a:xfrm>
            <a:off x="921544" y="8434982"/>
            <a:ext cx="16444912" cy="918567"/>
          </a:xfrm>
          <a:prstGeom prst="rect">
            <a:avLst/>
          </a:prstGeom>
        </p:spPr>
        <p:txBody>
          <a:bodyPr lIns="0" tIns="0" rIns="0" bIns="0" rtlCol="0" anchor="t">
            <a:spAutoFit/>
          </a:bodyPr>
          <a:lstStyle/>
          <a:p>
            <a:pPr algn="l">
              <a:lnSpc>
                <a:spcPts val="3312"/>
              </a:lnSpc>
            </a:pPr>
            <a:r>
              <a:rPr lang="en-US" sz="2062">
                <a:solidFill>
                  <a:srgbClr val="E0D6DE"/>
                </a:solidFill>
                <a:latin typeface="Noto Sans"/>
                <a:ea typeface="Noto Sans"/>
                <a:cs typeface="Noto Sans"/>
                <a:sym typeface="Noto Sans"/>
              </a:rPr>
              <a:t>Features like Diabetes Pedigree Function, Skin Thickness, and Blood Pressure were found to have a negligible effect (0.000) in this model's determination of diabetes.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0" y="0"/>
            <a:ext cx="18288000" cy="10287000"/>
            <a:chOff x="0" y="0"/>
            <a:chExt cx="24384000" cy="13716000"/>
          </a:xfrm>
        </p:grpSpPr>
        <p:sp>
          <p:nvSpPr>
            <p:cNvPr id="3" name="Freeform 3" descr="preencoded.png"/>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3"/>
              <a:stretch>
                <a:fillRect/>
              </a:stretch>
            </a:blipFill>
          </p:spPr>
          <p:txBody>
            <a:bodyPr/>
            <a:lstStyle/>
            <a:p>
              <a:endParaRPr lang="en-US"/>
            </a:p>
          </p:txBody>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07070C"/>
            </a:solidFill>
            <a:ln w="12700">
              <a:solidFill>
                <a:srgbClr val="000000"/>
              </a:solidFill>
            </a:ln>
          </p:spPr>
          <p:txBody>
            <a:bodyPr/>
            <a:lstStyle/>
            <a:p>
              <a:endParaRPr lang="en-US"/>
            </a:p>
          </p:txBody>
        </p:sp>
      </p:grpSp>
      <p:grpSp>
        <p:nvGrpSpPr>
          <p:cNvPr id="6" name="Group 6"/>
          <p:cNvGrpSpPr>
            <a:grpSpLocks noChangeAspect="1"/>
          </p:cNvGrpSpPr>
          <p:nvPr/>
        </p:nvGrpSpPr>
        <p:grpSpPr>
          <a:xfrm>
            <a:off x="0" y="0"/>
            <a:ext cx="6858000" cy="10287000"/>
            <a:chOff x="0" y="0"/>
            <a:chExt cx="9144000" cy="13716000"/>
          </a:xfrm>
        </p:grpSpPr>
        <p:sp>
          <p:nvSpPr>
            <p:cNvPr id="7" name="Freeform 7" descr="preencoded.png"/>
            <p:cNvSpPr/>
            <p:nvPr/>
          </p:nvSpPr>
          <p:spPr>
            <a:xfrm>
              <a:off x="0" y="0"/>
              <a:ext cx="9144000" cy="13716000"/>
            </a:xfrm>
            <a:custGeom>
              <a:avLst/>
              <a:gdLst/>
              <a:ahLst/>
              <a:cxnLst/>
              <a:rect l="l" t="t" r="r" b="b"/>
              <a:pathLst>
                <a:path w="9144000" h="13716000">
                  <a:moveTo>
                    <a:pt x="0" y="0"/>
                  </a:moveTo>
                  <a:lnTo>
                    <a:pt x="9144000" y="0"/>
                  </a:lnTo>
                  <a:lnTo>
                    <a:pt x="9144000" y="13716000"/>
                  </a:lnTo>
                  <a:lnTo>
                    <a:pt x="0" y="13716000"/>
                  </a:lnTo>
                  <a:lnTo>
                    <a:pt x="0" y="0"/>
                  </a:lnTo>
                  <a:close/>
                </a:path>
              </a:pathLst>
            </a:custGeom>
            <a:blipFill>
              <a:blip r:embed="rId4"/>
              <a:stretch>
                <a:fillRect/>
              </a:stretch>
            </a:blipFill>
          </p:spPr>
          <p:txBody>
            <a:bodyPr/>
            <a:lstStyle/>
            <a:p>
              <a:endParaRPr lang="en-US"/>
            </a:p>
          </p:txBody>
        </p:sp>
      </p:grpSp>
      <p:sp>
        <p:nvSpPr>
          <p:cNvPr id="8" name="TextBox 8"/>
          <p:cNvSpPr txBox="1"/>
          <p:nvPr/>
        </p:nvSpPr>
        <p:spPr>
          <a:xfrm>
            <a:off x="7669262" y="685800"/>
            <a:ext cx="9070479" cy="762446"/>
          </a:xfrm>
          <a:prstGeom prst="rect">
            <a:avLst/>
          </a:prstGeom>
        </p:spPr>
        <p:txBody>
          <a:bodyPr lIns="0" tIns="0" rIns="0" bIns="0" rtlCol="0" anchor="t">
            <a:spAutoFit/>
          </a:bodyPr>
          <a:lstStyle/>
          <a:p>
            <a:pPr algn="l">
              <a:lnSpc>
                <a:spcPts val="5687"/>
              </a:lnSpc>
            </a:pPr>
            <a:r>
              <a:rPr lang="en-US" sz="4562">
                <a:solidFill>
                  <a:srgbClr val="97B8FF"/>
                </a:solidFill>
                <a:latin typeface="Arimo"/>
                <a:ea typeface="Arimo"/>
                <a:cs typeface="Arimo"/>
                <a:sym typeface="Arimo"/>
              </a:rPr>
              <a:t>Conclusion &amp; Deployment Plan</a:t>
            </a:r>
          </a:p>
        </p:txBody>
      </p:sp>
      <p:sp>
        <p:nvSpPr>
          <p:cNvPr id="9" name="TextBox 9"/>
          <p:cNvSpPr txBox="1"/>
          <p:nvPr/>
        </p:nvSpPr>
        <p:spPr>
          <a:xfrm>
            <a:off x="7669262" y="1738759"/>
            <a:ext cx="9807476" cy="798611"/>
          </a:xfrm>
          <a:prstGeom prst="rect">
            <a:avLst/>
          </a:prstGeom>
        </p:spPr>
        <p:txBody>
          <a:bodyPr lIns="0" tIns="0" rIns="0" bIns="0" rtlCol="0" anchor="t">
            <a:spAutoFit/>
          </a:bodyPr>
          <a:lstStyle/>
          <a:p>
            <a:pPr algn="l">
              <a:lnSpc>
                <a:spcPts val="2875"/>
              </a:lnSpc>
            </a:pPr>
            <a:r>
              <a:rPr lang="en-US" sz="1812">
                <a:solidFill>
                  <a:srgbClr val="E0D6DE"/>
                </a:solidFill>
                <a:latin typeface="Noto Sans"/>
                <a:ea typeface="Noto Sans"/>
                <a:cs typeface="Noto Sans"/>
                <a:sym typeface="Noto Sans"/>
              </a:rPr>
              <a:t>The Diabetes Detection Project successfully developed a Decision Tree model with 76% accuracy, achieving the desired predictive capability through meticulous data processing.</a:t>
            </a:r>
          </a:p>
        </p:txBody>
      </p:sp>
      <p:sp>
        <p:nvSpPr>
          <p:cNvPr id="10" name="TextBox 10"/>
          <p:cNvSpPr txBox="1"/>
          <p:nvPr/>
        </p:nvSpPr>
        <p:spPr>
          <a:xfrm>
            <a:off x="7669262" y="2856459"/>
            <a:ext cx="3476922" cy="463154"/>
          </a:xfrm>
          <a:prstGeom prst="rect">
            <a:avLst/>
          </a:prstGeom>
        </p:spPr>
        <p:txBody>
          <a:bodyPr lIns="0" tIns="0" rIns="0" bIns="0" rtlCol="0" anchor="t">
            <a:spAutoFit/>
          </a:bodyPr>
          <a:lstStyle/>
          <a:p>
            <a:pPr algn="l">
              <a:lnSpc>
                <a:spcPts val="3374"/>
              </a:lnSpc>
            </a:pPr>
            <a:r>
              <a:rPr lang="en-US" sz="2687">
                <a:solidFill>
                  <a:srgbClr val="97B8FF"/>
                </a:solidFill>
                <a:latin typeface="Arimo"/>
                <a:ea typeface="Arimo"/>
                <a:cs typeface="Arimo"/>
                <a:sym typeface="Arimo"/>
              </a:rPr>
              <a:t>Project Advantage</a:t>
            </a:r>
          </a:p>
        </p:txBody>
      </p:sp>
      <p:sp>
        <p:nvSpPr>
          <p:cNvPr id="11" name="TextBox 11"/>
          <p:cNvSpPr txBox="1"/>
          <p:nvPr/>
        </p:nvSpPr>
        <p:spPr>
          <a:xfrm>
            <a:off x="7669262" y="3610124"/>
            <a:ext cx="9807476" cy="798611"/>
          </a:xfrm>
          <a:prstGeom prst="rect">
            <a:avLst/>
          </a:prstGeom>
        </p:spPr>
        <p:txBody>
          <a:bodyPr lIns="0" tIns="0" rIns="0" bIns="0" rtlCol="0" anchor="t">
            <a:spAutoFit/>
          </a:bodyPr>
          <a:lstStyle/>
          <a:p>
            <a:pPr algn="l">
              <a:lnSpc>
                <a:spcPts val="2875"/>
              </a:lnSpc>
            </a:pPr>
            <a:r>
              <a:rPr lang="en-US" sz="1812">
                <a:solidFill>
                  <a:srgbClr val="E0D6DE"/>
                </a:solidFill>
                <a:latin typeface="Noto Sans"/>
                <a:ea typeface="Noto Sans"/>
                <a:cs typeface="Noto Sans"/>
                <a:sym typeface="Noto Sans"/>
              </a:rPr>
              <a:t>The derived rules from the model can empower medical professionals to identify at-risk patients early, enabling timely intervention and preventing severe complications.</a:t>
            </a:r>
          </a:p>
        </p:txBody>
      </p:sp>
      <p:grpSp>
        <p:nvGrpSpPr>
          <p:cNvPr id="12" name="Group 12"/>
          <p:cNvGrpSpPr/>
          <p:nvPr/>
        </p:nvGrpSpPr>
        <p:grpSpPr>
          <a:xfrm>
            <a:off x="7930009" y="4669482"/>
            <a:ext cx="28575" cy="4893469"/>
            <a:chOff x="0" y="0"/>
            <a:chExt cx="38100" cy="6524625"/>
          </a:xfrm>
        </p:grpSpPr>
        <p:sp>
          <p:nvSpPr>
            <p:cNvPr id="13" name="Freeform 13"/>
            <p:cNvSpPr/>
            <p:nvPr/>
          </p:nvSpPr>
          <p:spPr>
            <a:xfrm>
              <a:off x="0" y="0"/>
              <a:ext cx="38100" cy="6524625"/>
            </a:xfrm>
            <a:custGeom>
              <a:avLst/>
              <a:gdLst/>
              <a:ahLst/>
              <a:cxnLst/>
              <a:rect l="l" t="t" r="r" b="b"/>
              <a:pathLst>
                <a:path w="38100" h="6524625">
                  <a:moveTo>
                    <a:pt x="0" y="19050"/>
                  </a:moveTo>
                  <a:cubicBezTo>
                    <a:pt x="0" y="8509"/>
                    <a:pt x="8509" y="0"/>
                    <a:pt x="19050" y="0"/>
                  </a:cubicBezTo>
                  <a:cubicBezTo>
                    <a:pt x="29591" y="0"/>
                    <a:pt x="38100" y="8509"/>
                    <a:pt x="38100" y="19050"/>
                  </a:cubicBezTo>
                  <a:lnTo>
                    <a:pt x="38100" y="6505575"/>
                  </a:lnTo>
                  <a:cubicBezTo>
                    <a:pt x="38100" y="6516116"/>
                    <a:pt x="29591" y="6524625"/>
                    <a:pt x="19050" y="6524625"/>
                  </a:cubicBezTo>
                  <a:cubicBezTo>
                    <a:pt x="8509" y="6524625"/>
                    <a:pt x="0" y="6516116"/>
                    <a:pt x="0" y="6505575"/>
                  </a:cubicBezTo>
                  <a:close/>
                </a:path>
              </a:pathLst>
            </a:custGeom>
            <a:solidFill>
              <a:srgbClr val="3F3F44"/>
            </a:solidFill>
            <a:ln w="12700">
              <a:solidFill>
                <a:srgbClr val="000000"/>
              </a:solidFill>
            </a:ln>
          </p:spPr>
          <p:txBody>
            <a:bodyPr/>
            <a:lstStyle/>
            <a:p>
              <a:endParaRPr lang="en-US"/>
            </a:p>
          </p:txBody>
        </p:sp>
      </p:grpSp>
      <p:grpSp>
        <p:nvGrpSpPr>
          <p:cNvPr id="14" name="Group 14"/>
          <p:cNvGrpSpPr/>
          <p:nvPr/>
        </p:nvGrpSpPr>
        <p:grpSpPr>
          <a:xfrm>
            <a:off x="8162181" y="4915941"/>
            <a:ext cx="695325" cy="28575"/>
            <a:chOff x="0" y="0"/>
            <a:chExt cx="927100" cy="38100"/>
          </a:xfrm>
        </p:grpSpPr>
        <p:sp>
          <p:nvSpPr>
            <p:cNvPr id="15" name="Freeform 15"/>
            <p:cNvSpPr/>
            <p:nvPr/>
          </p:nvSpPr>
          <p:spPr>
            <a:xfrm>
              <a:off x="0" y="0"/>
              <a:ext cx="927100" cy="38100"/>
            </a:xfrm>
            <a:custGeom>
              <a:avLst/>
              <a:gdLst/>
              <a:ahLst/>
              <a:cxnLst/>
              <a:rect l="l" t="t" r="r" b="b"/>
              <a:pathLst>
                <a:path w="927100" h="38100">
                  <a:moveTo>
                    <a:pt x="0" y="19050"/>
                  </a:moveTo>
                  <a:cubicBezTo>
                    <a:pt x="0" y="8509"/>
                    <a:pt x="8509" y="0"/>
                    <a:pt x="19050" y="0"/>
                  </a:cubicBezTo>
                  <a:lnTo>
                    <a:pt x="908050" y="0"/>
                  </a:lnTo>
                  <a:cubicBezTo>
                    <a:pt x="918591" y="0"/>
                    <a:pt x="927100" y="8509"/>
                    <a:pt x="927100" y="19050"/>
                  </a:cubicBezTo>
                  <a:cubicBezTo>
                    <a:pt x="927100" y="29591"/>
                    <a:pt x="918591" y="38100"/>
                    <a:pt x="908050" y="38100"/>
                  </a:cubicBezTo>
                  <a:lnTo>
                    <a:pt x="19050" y="38100"/>
                  </a:lnTo>
                  <a:cubicBezTo>
                    <a:pt x="8509" y="38100"/>
                    <a:pt x="0" y="29591"/>
                    <a:pt x="0" y="19050"/>
                  </a:cubicBezTo>
                  <a:close/>
                </a:path>
              </a:pathLst>
            </a:custGeom>
            <a:solidFill>
              <a:srgbClr val="3F3F44"/>
            </a:solidFill>
            <a:ln w="12700">
              <a:solidFill>
                <a:srgbClr val="000000"/>
              </a:solidFill>
            </a:ln>
          </p:spPr>
          <p:txBody>
            <a:bodyPr/>
            <a:lstStyle/>
            <a:p>
              <a:endParaRPr lang="en-US"/>
            </a:p>
          </p:txBody>
        </p:sp>
      </p:grpSp>
      <p:grpSp>
        <p:nvGrpSpPr>
          <p:cNvPr id="16" name="Group 16"/>
          <p:cNvGrpSpPr/>
          <p:nvPr/>
        </p:nvGrpSpPr>
        <p:grpSpPr>
          <a:xfrm>
            <a:off x="7669262" y="4669482"/>
            <a:ext cx="521494" cy="521494"/>
            <a:chOff x="0" y="0"/>
            <a:chExt cx="695325" cy="695325"/>
          </a:xfrm>
        </p:grpSpPr>
        <p:sp>
          <p:nvSpPr>
            <p:cNvPr id="17" name="Freeform 17"/>
            <p:cNvSpPr/>
            <p:nvPr/>
          </p:nvSpPr>
          <p:spPr>
            <a:xfrm>
              <a:off x="0" y="0"/>
              <a:ext cx="695325" cy="695325"/>
            </a:xfrm>
            <a:custGeom>
              <a:avLst/>
              <a:gdLst/>
              <a:ahLst/>
              <a:cxnLst/>
              <a:rect l="l" t="t" r="r" b="b"/>
              <a:pathLst>
                <a:path w="695325" h="695325">
                  <a:moveTo>
                    <a:pt x="0" y="46355"/>
                  </a:moveTo>
                  <a:cubicBezTo>
                    <a:pt x="0" y="20701"/>
                    <a:pt x="20701" y="0"/>
                    <a:pt x="46355" y="0"/>
                  </a:cubicBezTo>
                  <a:lnTo>
                    <a:pt x="648970" y="0"/>
                  </a:lnTo>
                  <a:cubicBezTo>
                    <a:pt x="674624" y="0"/>
                    <a:pt x="695325" y="20701"/>
                    <a:pt x="695325" y="46355"/>
                  </a:cubicBezTo>
                  <a:lnTo>
                    <a:pt x="695325" y="648970"/>
                  </a:lnTo>
                  <a:cubicBezTo>
                    <a:pt x="695325" y="674624"/>
                    <a:pt x="674624" y="695325"/>
                    <a:pt x="648970" y="695325"/>
                  </a:cubicBezTo>
                  <a:lnTo>
                    <a:pt x="46355" y="695325"/>
                  </a:lnTo>
                  <a:cubicBezTo>
                    <a:pt x="20701" y="695325"/>
                    <a:pt x="0" y="674624"/>
                    <a:pt x="0" y="648970"/>
                  </a:cubicBezTo>
                  <a:close/>
                </a:path>
              </a:pathLst>
            </a:custGeom>
            <a:solidFill>
              <a:srgbClr val="26262B"/>
            </a:solidFill>
            <a:ln w="12700">
              <a:solidFill>
                <a:srgbClr val="000000"/>
              </a:solidFill>
            </a:ln>
          </p:spPr>
          <p:txBody>
            <a:bodyPr/>
            <a:lstStyle/>
            <a:p>
              <a:endParaRPr lang="en-US"/>
            </a:p>
          </p:txBody>
        </p:sp>
      </p:grpSp>
      <p:sp>
        <p:nvSpPr>
          <p:cNvPr id="18" name="TextBox 18"/>
          <p:cNvSpPr txBox="1"/>
          <p:nvPr/>
        </p:nvSpPr>
        <p:spPr>
          <a:xfrm>
            <a:off x="7756177" y="4751040"/>
            <a:ext cx="347662" cy="396479"/>
          </a:xfrm>
          <a:prstGeom prst="rect">
            <a:avLst/>
          </a:prstGeom>
        </p:spPr>
        <p:txBody>
          <a:bodyPr lIns="0" tIns="0" rIns="0" bIns="0" rtlCol="0" anchor="t">
            <a:spAutoFit/>
          </a:bodyPr>
          <a:lstStyle/>
          <a:p>
            <a:pPr algn="ctr">
              <a:lnSpc>
                <a:spcPts val="2687"/>
              </a:lnSpc>
            </a:pPr>
            <a:r>
              <a:rPr lang="en-US" sz="2687">
                <a:solidFill>
                  <a:srgbClr val="E0D6DE"/>
                </a:solidFill>
                <a:latin typeface="Arimo"/>
                <a:ea typeface="Arimo"/>
                <a:cs typeface="Arimo"/>
                <a:sym typeface="Arimo"/>
              </a:rPr>
              <a:t>1</a:t>
            </a:r>
          </a:p>
        </p:txBody>
      </p:sp>
      <p:sp>
        <p:nvSpPr>
          <p:cNvPr id="19" name="TextBox 19"/>
          <p:cNvSpPr txBox="1"/>
          <p:nvPr/>
        </p:nvSpPr>
        <p:spPr>
          <a:xfrm>
            <a:off x="9088934" y="4720530"/>
            <a:ext cx="2897386" cy="390674"/>
          </a:xfrm>
          <a:prstGeom prst="rect">
            <a:avLst/>
          </a:prstGeom>
        </p:spPr>
        <p:txBody>
          <a:bodyPr lIns="0" tIns="0" rIns="0" bIns="0" rtlCol="0" anchor="t">
            <a:spAutoFit/>
          </a:bodyPr>
          <a:lstStyle/>
          <a:p>
            <a:pPr algn="l">
              <a:lnSpc>
                <a:spcPts val="2812"/>
              </a:lnSpc>
            </a:pPr>
            <a:r>
              <a:rPr lang="en-US" sz="2249">
                <a:solidFill>
                  <a:srgbClr val="E0D6DE"/>
                </a:solidFill>
                <a:latin typeface="Arimo"/>
                <a:ea typeface="Arimo"/>
                <a:cs typeface="Arimo"/>
                <a:sym typeface="Arimo"/>
              </a:rPr>
              <a:t>Plan Deployment</a:t>
            </a:r>
          </a:p>
        </p:txBody>
      </p:sp>
      <p:sp>
        <p:nvSpPr>
          <p:cNvPr id="20" name="TextBox 20"/>
          <p:cNvSpPr txBox="1"/>
          <p:nvPr/>
        </p:nvSpPr>
        <p:spPr>
          <a:xfrm>
            <a:off x="9088934" y="5193060"/>
            <a:ext cx="8387804" cy="798611"/>
          </a:xfrm>
          <a:prstGeom prst="rect">
            <a:avLst/>
          </a:prstGeom>
        </p:spPr>
        <p:txBody>
          <a:bodyPr lIns="0" tIns="0" rIns="0" bIns="0" rtlCol="0" anchor="t">
            <a:spAutoFit/>
          </a:bodyPr>
          <a:lstStyle/>
          <a:p>
            <a:pPr algn="l">
              <a:lnSpc>
                <a:spcPts val="2875"/>
              </a:lnSpc>
            </a:pPr>
            <a:r>
              <a:rPr lang="en-US" sz="1812">
                <a:solidFill>
                  <a:srgbClr val="E0D6DE"/>
                </a:solidFill>
                <a:latin typeface="Noto Sans"/>
                <a:ea typeface="Noto Sans"/>
                <a:cs typeface="Noto Sans"/>
                <a:sym typeface="Noto Sans"/>
              </a:rPr>
              <a:t>Integrate the model into medical organizations for efficient and early diabetes detection.</a:t>
            </a:r>
          </a:p>
        </p:txBody>
      </p:sp>
      <p:grpSp>
        <p:nvGrpSpPr>
          <p:cNvPr id="21" name="Group 21"/>
          <p:cNvGrpSpPr/>
          <p:nvPr/>
        </p:nvGrpSpPr>
        <p:grpSpPr>
          <a:xfrm>
            <a:off x="8162181" y="6701581"/>
            <a:ext cx="695325" cy="28575"/>
            <a:chOff x="0" y="0"/>
            <a:chExt cx="927100" cy="38100"/>
          </a:xfrm>
        </p:grpSpPr>
        <p:sp>
          <p:nvSpPr>
            <p:cNvPr id="22" name="Freeform 22"/>
            <p:cNvSpPr/>
            <p:nvPr/>
          </p:nvSpPr>
          <p:spPr>
            <a:xfrm>
              <a:off x="0" y="0"/>
              <a:ext cx="927100" cy="38100"/>
            </a:xfrm>
            <a:custGeom>
              <a:avLst/>
              <a:gdLst/>
              <a:ahLst/>
              <a:cxnLst/>
              <a:rect l="l" t="t" r="r" b="b"/>
              <a:pathLst>
                <a:path w="927100" h="38100">
                  <a:moveTo>
                    <a:pt x="0" y="19050"/>
                  </a:moveTo>
                  <a:cubicBezTo>
                    <a:pt x="0" y="8509"/>
                    <a:pt x="8509" y="0"/>
                    <a:pt x="19050" y="0"/>
                  </a:cubicBezTo>
                  <a:lnTo>
                    <a:pt x="908050" y="0"/>
                  </a:lnTo>
                  <a:cubicBezTo>
                    <a:pt x="918591" y="0"/>
                    <a:pt x="927100" y="8509"/>
                    <a:pt x="927100" y="19050"/>
                  </a:cubicBezTo>
                  <a:cubicBezTo>
                    <a:pt x="927100" y="29591"/>
                    <a:pt x="918591" y="38100"/>
                    <a:pt x="908050" y="38100"/>
                  </a:cubicBezTo>
                  <a:lnTo>
                    <a:pt x="19050" y="38100"/>
                  </a:lnTo>
                  <a:cubicBezTo>
                    <a:pt x="8509" y="38100"/>
                    <a:pt x="0" y="29591"/>
                    <a:pt x="0" y="19050"/>
                  </a:cubicBezTo>
                  <a:close/>
                </a:path>
              </a:pathLst>
            </a:custGeom>
            <a:solidFill>
              <a:srgbClr val="3F3F44"/>
            </a:solidFill>
            <a:ln w="12700">
              <a:solidFill>
                <a:srgbClr val="000000"/>
              </a:solidFill>
            </a:ln>
          </p:spPr>
          <p:txBody>
            <a:bodyPr/>
            <a:lstStyle/>
            <a:p>
              <a:endParaRPr lang="en-US"/>
            </a:p>
          </p:txBody>
        </p:sp>
      </p:grpSp>
      <p:grpSp>
        <p:nvGrpSpPr>
          <p:cNvPr id="23" name="Group 23"/>
          <p:cNvGrpSpPr/>
          <p:nvPr/>
        </p:nvGrpSpPr>
        <p:grpSpPr>
          <a:xfrm>
            <a:off x="7669262" y="6455122"/>
            <a:ext cx="521494" cy="521494"/>
            <a:chOff x="0" y="0"/>
            <a:chExt cx="695325" cy="695325"/>
          </a:xfrm>
        </p:grpSpPr>
        <p:sp>
          <p:nvSpPr>
            <p:cNvPr id="24" name="Freeform 24"/>
            <p:cNvSpPr/>
            <p:nvPr/>
          </p:nvSpPr>
          <p:spPr>
            <a:xfrm>
              <a:off x="0" y="0"/>
              <a:ext cx="695325" cy="695325"/>
            </a:xfrm>
            <a:custGeom>
              <a:avLst/>
              <a:gdLst/>
              <a:ahLst/>
              <a:cxnLst/>
              <a:rect l="l" t="t" r="r" b="b"/>
              <a:pathLst>
                <a:path w="695325" h="695325">
                  <a:moveTo>
                    <a:pt x="0" y="46355"/>
                  </a:moveTo>
                  <a:cubicBezTo>
                    <a:pt x="0" y="20701"/>
                    <a:pt x="20701" y="0"/>
                    <a:pt x="46355" y="0"/>
                  </a:cubicBezTo>
                  <a:lnTo>
                    <a:pt x="648970" y="0"/>
                  </a:lnTo>
                  <a:cubicBezTo>
                    <a:pt x="674624" y="0"/>
                    <a:pt x="695325" y="20701"/>
                    <a:pt x="695325" y="46355"/>
                  </a:cubicBezTo>
                  <a:lnTo>
                    <a:pt x="695325" y="648970"/>
                  </a:lnTo>
                  <a:cubicBezTo>
                    <a:pt x="695325" y="674624"/>
                    <a:pt x="674624" y="695325"/>
                    <a:pt x="648970" y="695325"/>
                  </a:cubicBezTo>
                  <a:lnTo>
                    <a:pt x="46355" y="695325"/>
                  </a:lnTo>
                  <a:cubicBezTo>
                    <a:pt x="20701" y="695325"/>
                    <a:pt x="0" y="674624"/>
                    <a:pt x="0" y="648970"/>
                  </a:cubicBezTo>
                  <a:close/>
                </a:path>
              </a:pathLst>
            </a:custGeom>
            <a:solidFill>
              <a:srgbClr val="26262B"/>
            </a:solidFill>
            <a:ln w="12700">
              <a:solidFill>
                <a:srgbClr val="000000"/>
              </a:solidFill>
            </a:ln>
          </p:spPr>
          <p:txBody>
            <a:bodyPr/>
            <a:lstStyle/>
            <a:p>
              <a:endParaRPr lang="en-US"/>
            </a:p>
          </p:txBody>
        </p:sp>
      </p:grpSp>
      <p:sp>
        <p:nvSpPr>
          <p:cNvPr id="25" name="TextBox 25"/>
          <p:cNvSpPr txBox="1"/>
          <p:nvPr/>
        </p:nvSpPr>
        <p:spPr>
          <a:xfrm>
            <a:off x="7756177" y="6536680"/>
            <a:ext cx="347662" cy="396479"/>
          </a:xfrm>
          <a:prstGeom prst="rect">
            <a:avLst/>
          </a:prstGeom>
        </p:spPr>
        <p:txBody>
          <a:bodyPr lIns="0" tIns="0" rIns="0" bIns="0" rtlCol="0" anchor="t">
            <a:spAutoFit/>
          </a:bodyPr>
          <a:lstStyle/>
          <a:p>
            <a:pPr algn="ctr">
              <a:lnSpc>
                <a:spcPts val="2687"/>
              </a:lnSpc>
            </a:pPr>
            <a:r>
              <a:rPr lang="en-US" sz="2687">
                <a:solidFill>
                  <a:srgbClr val="E0D6DE"/>
                </a:solidFill>
                <a:latin typeface="Arimo"/>
                <a:ea typeface="Arimo"/>
                <a:cs typeface="Arimo"/>
                <a:sym typeface="Arimo"/>
              </a:rPr>
              <a:t>2</a:t>
            </a:r>
          </a:p>
        </p:txBody>
      </p:sp>
      <p:sp>
        <p:nvSpPr>
          <p:cNvPr id="26" name="TextBox 26"/>
          <p:cNvSpPr txBox="1"/>
          <p:nvPr/>
        </p:nvSpPr>
        <p:spPr>
          <a:xfrm>
            <a:off x="9088934" y="6506170"/>
            <a:ext cx="3068241" cy="390674"/>
          </a:xfrm>
          <a:prstGeom prst="rect">
            <a:avLst/>
          </a:prstGeom>
        </p:spPr>
        <p:txBody>
          <a:bodyPr lIns="0" tIns="0" rIns="0" bIns="0" rtlCol="0" anchor="t">
            <a:spAutoFit/>
          </a:bodyPr>
          <a:lstStyle/>
          <a:p>
            <a:pPr algn="l">
              <a:lnSpc>
                <a:spcPts val="2812"/>
              </a:lnSpc>
            </a:pPr>
            <a:r>
              <a:rPr lang="en-US" sz="2249">
                <a:solidFill>
                  <a:srgbClr val="E0D6DE"/>
                </a:solidFill>
                <a:latin typeface="Arimo"/>
                <a:ea typeface="Arimo"/>
                <a:cs typeface="Arimo"/>
                <a:sym typeface="Arimo"/>
              </a:rPr>
              <a:t>Monitor Deployment</a:t>
            </a:r>
          </a:p>
        </p:txBody>
      </p:sp>
      <p:sp>
        <p:nvSpPr>
          <p:cNvPr id="27" name="TextBox 27"/>
          <p:cNvSpPr txBox="1"/>
          <p:nvPr/>
        </p:nvSpPr>
        <p:spPr>
          <a:xfrm>
            <a:off x="9088934" y="6978700"/>
            <a:ext cx="8387804" cy="798611"/>
          </a:xfrm>
          <a:prstGeom prst="rect">
            <a:avLst/>
          </a:prstGeom>
        </p:spPr>
        <p:txBody>
          <a:bodyPr lIns="0" tIns="0" rIns="0" bIns="0" rtlCol="0" anchor="t">
            <a:spAutoFit/>
          </a:bodyPr>
          <a:lstStyle/>
          <a:p>
            <a:pPr algn="l">
              <a:lnSpc>
                <a:spcPts val="2875"/>
              </a:lnSpc>
            </a:pPr>
            <a:r>
              <a:rPr lang="en-US" sz="1812">
                <a:solidFill>
                  <a:srgbClr val="E0D6DE"/>
                </a:solidFill>
                <a:latin typeface="Noto Sans"/>
                <a:ea typeface="Noto Sans"/>
                <a:cs typeface="Noto Sans"/>
                <a:sym typeface="Noto Sans"/>
              </a:rPr>
              <a:t>Implement continuous monitoring to ensure model performance and promptly detect any anomalies or errors.</a:t>
            </a:r>
          </a:p>
        </p:txBody>
      </p:sp>
      <p:grpSp>
        <p:nvGrpSpPr>
          <p:cNvPr id="28" name="Group 28"/>
          <p:cNvGrpSpPr/>
          <p:nvPr/>
        </p:nvGrpSpPr>
        <p:grpSpPr>
          <a:xfrm>
            <a:off x="8162181" y="8487221"/>
            <a:ext cx="695325" cy="28575"/>
            <a:chOff x="0" y="0"/>
            <a:chExt cx="927100" cy="38100"/>
          </a:xfrm>
        </p:grpSpPr>
        <p:sp>
          <p:nvSpPr>
            <p:cNvPr id="29" name="Freeform 29"/>
            <p:cNvSpPr/>
            <p:nvPr/>
          </p:nvSpPr>
          <p:spPr>
            <a:xfrm>
              <a:off x="0" y="0"/>
              <a:ext cx="927100" cy="38100"/>
            </a:xfrm>
            <a:custGeom>
              <a:avLst/>
              <a:gdLst/>
              <a:ahLst/>
              <a:cxnLst/>
              <a:rect l="l" t="t" r="r" b="b"/>
              <a:pathLst>
                <a:path w="927100" h="38100">
                  <a:moveTo>
                    <a:pt x="0" y="19050"/>
                  </a:moveTo>
                  <a:cubicBezTo>
                    <a:pt x="0" y="8509"/>
                    <a:pt x="8509" y="0"/>
                    <a:pt x="19050" y="0"/>
                  </a:cubicBezTo>
                  <a:lnTo>
                    <a:pt x="908050" y="0"/>
                  </a:lnTo>
                  <a:cubicBezTo>
                    <a:pt x="918591" y="0"/>
                    <a:pt x="927100" y="8509"/>
                    <a:pt x="927100" y="19050"/>
                  </a:cubicBezTo>
                  <a:cubicBezTo>
                    <a:pt x="927100" y="29591"/>
                    <a:pt x="918591" y="38100"/>
                    <a:pt x="908050" y="38100"/>
                  </a:cubicBezTo>
                  <a:lnTo>
                    <a:pt x="19050" y="38100"/>
                  </a:lnTo>
                  <a:cubicBezTo>
                    <a:pt x="8509" y="38100"/>
                    <a:pt x="0" y="29591"/>
                    <a:pt x="0" y="19050"/>
                  </a:cubicBezTo>
                  <a:close/>
                </a:path>
              </a:pathLst>
            </a:custGeom>
            <a:solidFill>
              <a:srgbClr val="3F3F44"/>
            </a:solidFill>
            <a:ln w="12700">
              <a:solidFill>
                <a:srgbClr val="000000"/>
              </a:solidFill>
            </a:ln>
          </p:spPr>
          <p:txBody>
            <a:bodyPr/>
            <a:lstStyle/>
            <a:p>
              <a:endParaRPr lang="en-US"/>
            </a:p>
          </p:txBody>
        </p:sp>
      </p:grpSp>
      <p:grpSp>
        <p:nvGrpSpPr>
          <p:cNvPr id="30" name="Group 30"/>
          <p:cNvGrpSpPr/>
          <p:nvPr/>
        </p:nvGrpSpPr>
        <p:grpSpPr>
          <a:xfrm>
            <a:off x="7669262" y="8240762"/>
            <a:ext cx="521494" cy="521494"/>
            <a:chOff x="0" y="0"/>
            <a:chExt cx="695325" cy="695325"/>
          </a:xfrm>
        </p:grpSpPr>
        <p:sp>
          <p:nvSpPr>
            <p:cNvPr id="31" name="Freeform 31"/>
            <p:cNvSpPr/>
            <p:nvPr/>
          </p:nvSpPr>
          <p:spPr>
            <a:xfrm>
              <a:off x="0" y="0"/>
              <a:ext cx="695325" cy="695325"/>
            </a:xfrm>
            <a:custGeom>
              <a:avLst/>
              <a:gdLst/>
              <a:ahLst/>
              <a:cxnLst/>
              <a:rect l="l" t="t" r="r" b="b"/>
              <a:pathLst>
                <a:path w="695325" h="695325">
                  <a:moveTo>
                    <a:pt x="0" y="46355"/>
                  </a:moveTo>
                  <a:cubicBezTo>
                    <a:pt x="0" y="20701"/>
                    <a:pt x="20701" y="0"/>
                    <a:pt x="46355" y="0"/>
                  </a:cubicBezTo>
                  <a:lnTo>
                    <a:pt x="648970" y="0"/>
                  </a:lnTo>
                  <a:cubicBezTo>
                    <a:pt x="674624" y="0"/>
                    <a:pt x="695325" y="20701"/>
                    <a:pt x="695325" y="46355"/>
                  </a:cubicBezTo>
                  <a:lnTo>
                    <a:pt x="695325" y="648970"/>
                  </a:lnTo>
                  <a:cubicBezTo>
                    <a:pt x="695325" y="674624"/>
                    <a:pt x="674624" y="695325"/>
                    <a:pt x="648970" y="695325"/>
                  </a:cubicBezTo>
                  <a:lnTo>
                    <a:pt x="46355" y="695325"/>
                  </a:lnTo>
                  <a:cubicBezTo>
                    <a:pt x="20701" y="695325"/>
                    <a:pt x="0" y="674624"/>
                    <a:pt x="0" y="648970"/>
                  </a:cubicBezTo>
                  <a:close/>
                </a:path>
              </a:pathLst>
            </a:custGeom>
            <a:solidFill>
              <a:srgbClr val="26262B"/>
            </a:solidFill>
            <a:ln w="12700">
              <a:solidFill>
                <a:srgbClr val="000000"/>
              </a:solidFill>
            </a:ln>
          </p:spPr>
          <p:txBody>
            <a:bodyPr/>
            <a:lstStyle/>
            <a:p>
              <a:endParaRPr lang="en-US"/>
            </a:p>
          </p:txBody>
        </p:sp>
      </p:grpSp>
      <p:sp>
        <p:nvSpPr>
          <p:cNvPr id="32" name="TextBox 32"/>
          <p:cNvSpPr txBox="1"/>
          <p:nvPr/>
        </p:nvSpPr>
        <p:spPr>
          <a:xfrm>
            <a:off x="7756177" y="8322320"/>
            <a:ext cx="347662" cy="396479"/>
          </a:xfrm>
          <a:prstGeom prst="rect">
            <a:avLst/>
          </a:prstGeom>
        </p:spPr>
        <p:txBody>
          <a:bodyPr lIns="0" tIns="0" rIns="0" bIns="0" rtlCol="0" anchor="t">
            <a:spAutoFit/>
          </a:bodyPr>
          <a:lstStyle/>
          <a:p>
            <a:pPr algn="ctr">
              <a:lnSpc>
                <a:spcPts val="2687"/>
              </a:lnSpc>
            </a:pPr>
            <a:r>
              <a:rPr lang="en-US" sz="2687">
                <a:solidFill>
                  <a:srgbClr val="E0D6DE"/>
                </a:solidFill>
                <a:latin typeface="Arimo"/>
                <a:ea typeface="Arimo"/>
                <a:cs typeface="Arimo"/>
                <a:sym typeface="Arimo"/>
              </a:rPr>
              <a:t>3</a:t>
            </a:r>
          </a:p>
        </p:txBody>
      </p:sp>
      <p:sp>
        <p:nvSpPr>
          <p:cNvPr id="33" name="TextBox 33"/>
          <p:cNvSpPr txBox="1"/>
          <p:nvPr/>
        </p:nvSpPr>
        <p:spPr>
          <a:xfrm>
            <a:off x="9088934" y="8291810"/>
            <a:ext cx="2897386" cy="390674"/>
          </a:xfrm>
          <a:prstGeom prst="rect">
            <a:avLst/>
          </a:prstGeom>
        </p:spPr>
        <p:txBody>
          <a:bodyPr lIns="0" tIns="0" rIns="0" bIns="0" rtlCol="0" anchor="t">
            <a:spAutoFit/>
          </a:bodyPr>
          <a:lstStyle/>
          <a:p>
            <a:pPr algn="l">
              <a:lnSpc>
                <a:spcPts val="2812"/>
              </a:lnSpc>
            </a:pPr>
            <a:r>
              <a:rPr lang="en-US" sz="2249">
                <a:solidFill>
                  <a:srgbClr val="E0D6DE"/>
                </a:solidFill>
                <a:latin typeface="Arimo"/>
                <a:ea typeface="Arimo"/>
                <a:cs typeface="Arimo"/>
                <a:sym typeface="Arimo"/>
              </a:rPr>
              <a:t>Generate Reports</a:t>
            </a:r>
          </a:p>
        </p:txBody>
      </p:sp>
      <p:sp>
        <p:nvSpPr>
          <p:cNvPr id="34" name="TextBox 34"/>
          <p:cNvSpPr txBox="1"/>
          <p:nvPr/>
        </p:nvSpPr>
        <p:spPr>
          <a:xfrm>
            <a:off x="9088934" y="8764340"/>
            <a:ext cx="8387804" cy="798611"/>
          </a:xfrm>
          <a:prstGeom prst="rect">
            <a:avLst/>
          </a:prstGeom>
        </p:spPr>
        <p:txBody>
          <a:bodyPr lIns="0" tIns="0" rIns="0" bIns="0" rtlCol="0" anchor="t">
            <a:spAutoFit/>
          </a:bodyPr>
          <a:lstStyle/>
          <a:p>
            <a:pPr algn="l">
              <a:lnSpc>
                <a:spcPts val="2875"/>
              </a:lnSpc>
            </a:pPr>
            <a:r>
              <a:rPr lang="en-US" sz="1812">
                <a:solidFill>
                  <a:srgbClr val="E0D6DE"/>
                </a:solidFill>
                <a:latin typeface="Noto Sans"/>
                <a:ea typeface="Noto Sans"/>
                <a:cs typeface="Noto Sans"/>
                <a:sym typeface="Noto Sans"/>
              </a:rPr>
              <a:t>Regularly produce statistical reports summarizing the model's ongoing performance and impact.</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0" y="0"/>
            <a:ext cx="18288000" cy="10287000"/>
            <a:chOff x="0" y="0"/>
            <a:chExt cx="24384000" cy="13716000"/>
          </a:xfrm>
        </p:grpSpPr>
        <p:sp>
          <p:nvSpPr>
            <p:cNvPr id="3" name="Freeform 3" descr="preencoded.png"/>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3"/>
              <a:stretch>
                <a:fillRect/>
              </a:stretch>
            </a:blipFill>
          </p:spPr>
          <p:txBody>
            <a:bodyPr/>
            <a:lstStyle/>
            <a:p>
              <a:endParaRPr lang="en-US"/>
            </a:p>
          </p:txBody>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07070C"/>
            </a:solidFill>
            <a:ln w="12700">
              <a:solidFill>
                <a:srgbClr val="000000"/>
              </a:solidFill>
            </a:ln>
          </p:spPr>
          <p:txBody>
            <a:bodyPr/>
            <a:lstStyle/>
            <a:p>
              <a:endParaRPr lang="en-US"/>
            </a:p>
          </p:txBody>
        </p:sp>
      </p:grpSp>
      <p:grpSp>
        <p:nvGrpSpPr>
          <p:cNvPr id="6" name="Group 6"/>
          <p:cNvGrpSpPr>
            <a:grpSpLocks noChangeAspect="1"/>
          </p:cNvGrpSpPr>
          <p:nvPr/>
        </p:nvGrpSpPr>
        <p:grpSpPr>
          <a:xfrm>
            <a:off x="0" y="0"/>
            <a:ext cx="18288000" cy="3544044"/>
            <a:chOff x="0" y="0"/>
            <a:chExt cx="24384000" cy="4725392"/>
          </a:xfrm>
        </p:grpSpPr>
        <p:sp>
          <p:nvSpPr>
            <p:cNvPr id="7" name="Freeform 7" descr="preencoded.png"/>
            <p:cNvSpPr/>
            <p:nvPr/>
          </p:nvSpPr>
          <p:spPr>
            <a:xfrm>
              <a:off x="0" y="0"/>
              <a:ext cx="24384000" cy="4725416"/>
            </a:xfrm>
            <a:custGeom>
              <a:avLst/>
              <a:gdLst/>
              <a:ahLst/>
              <a:cxnLst/>
              <a:rect l="l" t="t" r="r" b="b"/>
              <a:pathLst>
                <a:path w="24384000" h="4725416">
                  <a:moveTo>
                    <a:pt x="0" y="0"/>
                  </a:moveTo>
                  <a:lnTo>
                    <a:pt x="24384000" y="0"/>
                  </a:lnTo>
                  <a:lnTo>
                    <a:pt x="24384000" y="4725416"/>
                  </a:lnTo>
                  <a:lnTo>
                    <a:pt x="0" y="4725416"/>
                  </a:lnTo>
                  <a:lnTo>
                    <a:pt x="0" y="0"/>
                  </a:lnTo>
                  <a:close/>
                </a:path>
              </a:pathLst>
            </a:custGeom>
            <a:blipFill>
              <a:blip r:embed="rId4"/>
              <a:stretch>
                <a:fillRect l="-10" r="-10"/>
              </a:stretch>
            </a:blipFill>
          </p:spPr>
          <p:txBody>
            <a:bodyPr/>
            <a:lstStyle/>
            <a:p>
              <a:endParaRPr lang="en-US"/>
            </a:p>
          </p:txBody>
        </p:sp>
      </p:grpSp>
      <p:sp>
        <p:nvSpPr>
          <p:cNvPr id="8" name="TextBox 8"/>
          <p:cNvSpPr txBox="1"/>
          <p:nvPr/>
        </p:nvSpPr>
        <p:spPr>
          <a:xfrm>
            <a:off x="992238" y="4810869"/>
            <a:ext cx="11609635" cy="943124"/>
          </a:xfrm>
          <a:prstGeom prst="rect">
            <a:avLst/>
          </a:prstGeom>
        </p:spPr>
        <p:txBody>
          <a:bodyPr lIns="0" tIns="0" rIns="0" bIns="0" rtlCol="0" anchor="t">
            <a:spAutoFit/>
          </a:bodyPr>
          <a:lstStyle/>
          <a:p>
            <a:pPr algn="l">
              <a:lnSpc>
                <a:spcPts val="6937"/>
              </a:lnSpc>
            </a:pPr>
            <a:r>
              <a:rPr lang="en-US" sz="5562">
                <a:solidFill>
                  <a:srgbClr val="97B8FF"/>
                </a:solidFill>
                <a:latin typeface="Arimo"/>
                <a:ea typeface="Arimo"/>
                <a:cs typeface="Arimo"/>
                <a:sym typeface="Arimo"/>
              </a:rPr>
              <a:t>The Challenge: Timely Diagnosis</a:t>
            </a:r>
          </a:p>
        </p:txBody>
      </p:sp>
      <p:grpSp>
        <p:nvGrpSpPr>
          <p:cNvPr id="9" name="Group 9"/>
          <p:cNvGrpSpPr/>
          <p:nvPr/>
        </p:nvGrpSpPr>
        <p:grpSpPr>
          <a:xfrm>
            <a:off x="973188" y="6160145"/>
            <a:ext cx="5283547" cy="2821930"/>
            <a:chOff x="0" y="0"/>
            <a:chExt cx="7044730" cy="3762573"/>
          </a:xfrm>
        </p:grpSpPr>
        <p:sp>
          <p:nvSpPr>
            <p:cNvPr id="10" name="Freeform 10"/>
            <p:cNvSpPr/>
            <p:nvPr/>
          </p:nvSpPr>
          <p:spPr>
            <a:xfrm>
              <a:off x="25400" y="25400"/>
              <a:ext cx="6993890" cy="3711829"/>
            </a:xfrm>
            <a:custGeom>
              <a:avLst/>
              <a:gdLst/>
              <a:ahLst/>
              <a:cxnLst/>
              <a:rect l="l" t="t" r="r" b="b"/>
              <a:pathLst>
                <a:path w="6993890" h="3711829">
                  <a:moveTo>
                    <a:pt x="0" y="243840"/>
                  </a:moveTo>
                  <a:cubicBezTo>
                    <a:pt x="0" y="109220"/>
                    <a:pt x="109855" y="0"/>
                    <a:pt x="245364" y="0"/>
                  </a:cubicBezTo>
                  <a:lnTo>
                    <a:pt x="6748526" y="0"/>
                  </a:lnTo>
                  <a:cubicBezTo>
                    <a:pt x="6884035" y="0"/>
                    <a:pt x="6993890" y="109220"/>
                    <a:pt x="6993890" y="243840"/>
                  </a:cubicBezTo>
                  <a:lnTo>
                    <a:pt x="6993890" y="3467989"/>
                  </a:lnTo>
                  <a:cubicBezTo>
                    <a:pt x="6993890" y="3602609"/>
                    <a:pt x="6884035" y="3711829"/>
                    <a:pt x="6748526" y="3711829"/>
                  </a:cubicBezTo>
                  <a:lnTo>
                    <a:pt x="245364" y="3711829"/>
                  </a:lnTo>
                  <a:cubicBezTo>
                    <a:pt x="109855" y="3711829"/>
                    <a:pt x="0" y="3602609"/>
                    <a:pt x="0" y="3467989"/>
                  </a:cubicBezTo>
                  <a:close/>
                </a:path>
              </a:pathLst>
            </a:custGeom>
            <a:solidFill>
              <a:srgbClr val="07070C"/>
            </a:solidFill>
            <a:ln w="12700">
              <a:solidFill>
                <a:srgbClr val="000000"/>
              </a:solidFill>
            </a:ln>
          </p:spPr>
          <p:txBody>
            <a:bodyPr/>
            <a:lstStyle/>
            <a:p>
              <a:endParaRPr lang="en-US"/>
            </a:p>
          </p:txBody>
        </p:sp>
        <p:sp>
          <p:nvSpPr>
            <p:cNvPr id="11" name="Freeform 11"/>
            <p:cNvSpPr/>
            <p:nvPr/>
          </p:nvSpPr>
          <p:spPr>
            <a:xfrm>
              <a:off x="0" y="0"/>
              <a:ext cx="7044690" cy="3762629"/>
            </a:xfrm>
            <a:custGeom>
              <a:avLst/>
              <a:gdLst/>
              <a:ahLst/>
              <a:cxnLst/>
              <a:rect l="l" t="t" r="r" b="b"/>
              <a:pathLst>
                <a:path w="7044690" h="3762629">
                  <a:moveTo>
                    <a:pt x="0" y="269240"/>
                  </a:moveTo>
                  <a:cubicBezTo>
                    <a:pt x="0" y="120396"/>
                    <a:pt x="121412" y="0"/>
                    <a:pt x="270764" y="0"/>
                  </a:cubicBezTo>
                  <a:lnTo>
                    <a:pt x="6773926" y="0"/>
                  </a:lnTo>
                  <a:lnTo>
                    <a:pt x="6773926" y="25400"/>
                  </a:lnTo>
                  <a:lnTo>
                    <a:pt x="6773926" y="0"/>
                  </a:lnTo>
                  <a:cubicBezTo>
                    <a:pt x="6923278" y="0"/>
                    <a:pt x="7044690" y="120396"/>
                    <a:pt x="7044690" y="269240"/>
                  </a:cubicBezTo>
                  <a:lnTo>
                    <a:pt x="7019290" y="269240"/>
                  </a:lnTo>
                  <a:lnTo>
                    <a:pt x="7044690" y="269240"/>
                  </a:lnTo>
                  <a:lnTo>
                    <a:pt x="7044690" y="3493389"/>
                  </a:lnTo>
                  <a:lnTo>
                    <a:pt x="7019290" y="3493389"/>
                  </a:lnTo>
                  <a:lnTo>
                    <a:pt x="7044690" y="3493389"/>
                  </a:lnTo>
                  <a:cubicBezTo>
                    <a:pt x="7044690" y="3642233"/>
                    <a:pt x="6923278" y="3762629"/>
                    <a:pt x="6773926" y="3762629"/>
                  </a:cubicBezTo>
                  <a:lnTo>
                    <a:pt x="6773926" y="3737229"/>
                  </a:lnTo>
                  <a:lnTo>
                    <a:pt x="6773926" y="3762629"/>
                  </a:lnTo>
                  <a:lnTo>
                    <a:pt x="270764" y="3762629"/>
                  </a:lnTo>
                  <a:lnTo>
                    <a:pt x="270764" y="3737229"/>
                  </a:lnTo>
                  <a:lnTo>
                    <a:pt x="270764" y="3762629"/>
                  </a:lnTo>
                  <a:cubicBezTo>
                    <a:pt x="121412" y="3762629"/>
                    <a:pt x="0" y="3642233"/>
                    <a:pt x="0" y="3493389"/>
                  </a:cubicBezTo>
                  <a:lnTo>
                    <a:pt x="0" y="269240"/>
                  </a:lnTo>
                  <a:lnTo>
                    <a:pt x="25400" y="269240"/>
                  </a:lnTo>
                  <a:lnTo>
                    <a:pt x="0" y="269240"/>
                  </a:lnTo>
                  <a:moveTo>
                    <a:pt x="50800" y="269240"/>
                  </a:moveTo>
                  <a:lnTo>
                    <a:pt x="50800" y="3493389"/>
                  </a:lnTo>
                  <a:lnTo>
                    <a:pt x="25400" y="3493389"/>
                  </a:lnTo>
                  <a:lnTo>
                    <a:pt x="50800" y="3493389"/>
                  </a:lnTo>
                  <a:cubicBezTo>
                    <a:pt x="50800" y="3613912"/>
                    <a:pt x="149098" y="3711829"/>
                    <a:pt x="270764" y="3711829"/>
                  </a:cubicBezTo>
                  <a:lnTo>
                    <a:pt x="6773926" y="3711829"/>
                  </a:lnTo>
                  <a:cubicBezTo>
                    <a:pt x="6895592" y="3711829"/>
                    <a:pt x="6993890" y="3613912"/>
                    <a:pt x="6993890" y="3493389"/>
                  </a:cubicBezTo>
                  <a:lnTo>
                    <a:pt x="6993890" y="269240"/>
                  </a:lnTo>
                  <a:cubicBezTo>
                    <a:pt x="6993890" y="148717"/>
                    <a:pt x="6895592" y="50800"/>
                    <a:pt x="6773926" y="50800"/>
                  </a:cubicBezTo>
                  <a:lnTo>
                    <a:pt x="270764" y="50800"/>
                  </a:lnTo>
                  <a:lnTo>
                    <a:pt x="270764" y="25400"/>
                  </a:lnTo>
                  <a:lnTo>
                    <a:pt x="270764" y="50800"/>
                  </a:lnTo>
                  <a:cubicBezTo>
                    <a:pt x="149098" y="50800"/>
                    <a:pt x="50800" y="148717"/>
                    <a:pt x="50800" y="269240"/>
                  </a:cubicBezTo>
                  <a:close/>
                </a:path>
              </a:pathLst>
            </a:custGeom>
            <a:solidFill>
              <a:srgbClr val="3F3F44"/>
            </a:solidFill>
            <a:ln w="12700">
              <a:solidFill>
                <a:srgbClr val="000000"/>
              </a:solidFill>
            </a:ln>
          </p:spPr>
          <p:txBody>
            <a:bodyPr/>
            <a:lstStyle/>
            <a:p>
              <a:endParaRPr lang="en-US"/>
            </a:p>
          </p:txBody>
        </p:sp>
      </p:grpSp>
      <p:grpSp>
        <p:nvGrpSpPr>
          <p:cNvPr id="12" name="Group 12"/>
          <p:cNvGrpSpPr>
            <a:grpSpLocks noChangeAspect="1"/>
          </p:cNvGrpSpPr>
          <p:nvPr/>
        </p:nvGrpSpPr>
        <p:grpSpPr>
          <a:xfrm>
            <a:off x="954138" y="6179195"/>
            <a:ext cx="152400" cy="2783830"/>
            <a:chOff x="0" y="0"/>
            <a:chExt cx="203200" cy="3711773"/>
          </a:xfrm>
        </p:grpSpPr>
        <p:sp>
          <p:nvSpPr>
            <p:cNvPr id="13" name="Freeform 13" descr="preencoded.png"/>
            <p:cNvSpPr/>
            <p:nvPr/>
          </p:nvSpPr>
          <p:spPr>
            <a:xfrm>
              <a:off x="0" y="0"/>
              <a:ext cx="203200" cy="3711829"/>
            </a:xfrm>
            <a:custGeom>
              <a:avLst/>
              <a:gdLst/>
              <a:ahLst/>
              <a:cxnLst/>
              <a:rect l="l" t="t" r="r" b="b"/>
              <a:pathLst>
                <a:path w="203200" h="3711829">
                  <a:moveTo>
                    <a:pt x="0" y="0"/>
                  </a:moveTo>
                  <a:lnTo>
                    <a:pt x="203200" y="0"/>
                  </a:lnTo>
                  <a:lnTo>
                    <a:pt x="203200" y="3711829"/>
                  </a:lnTo>
                  <a:lnTo>
                    <a:pt x="0" y="3711829"/>
                  </a:lnTo>
                  <a:lnTo>
                    <a:pt x="0" y="0"/>
                  </a:lnTo>
                  <a:close/>
                </a:path>
              </a:pathLst>
            </a:custGeom>
            <a:blipFill>
              <a:blip r:embed="rId5"/>
              <a:stretch>
                <a:fillRect l="-45" r="-45" b="1"/>
              </a:stretch>
            </a:blipFill>
          </p:spPr>
          <p:txBody>
            <a:bodyPr/>
            <a:lstStyle/>
            <a:p>
              <a:endParaRPr lang="en-US"/>
            </a:p>
          </p:txBody>
        </p:sp>
      </p:grpSp>
      <p:sp>
        <p:nvSpPr>
          <p:cNvPr id="14" name="TextBox 14"/>
          <p:cNvSpPr txBox="1"/>
          <p:nvPr/>
        </p:nvSpPr>
        <p:spPr>
          <a:xfrm>
            <a:off x="1428155" y="6462712"/>
            <a:ext cx="4487912" cy="1101329"/>
          </a:xfrm>
          <a:prstGeom prst="rect">
            <a:avLst/>
          </a:prstGeom>
        </p:spPr>
        <p:txBody>
          <a:bodyPr lIns="0" tIns="0" rIns="0" bIns="0" rtlCol="0" anchor="t">
            <a:spAutoFit/>
          </a:bodyPr>
          <a:lstStyle/>
          <a:p>
            <a:pPr algn="l">
              <a:lnSpc>
                <a:spcPts val="4125"/>
              </a:lnSpc>
            </a:pPr>
            <a:r>
              <a:rPr lang="en-US" sz="3312">
                <a:solidFill>
                  <a:srgbClr val="E0D6DE"/>
                </a:solidFill>
                <a:latin typeface="Arimo"/>
                <a:ea typeface="Arimo"/>
                <a:cs typeface="Arimo"/>
                <a:sym typeface="Arimo"/>
              </a:rPr>
              <a:t>Traditional Diagnosis</a:t>
            </a:r>
          </a:p>
        </p:txBody>
      </p:sp>
      <p:sp>
        <p:nvSpPr>
          <p:cNvPr id="15" name="TextBox 15"/>
          <p:cNvSpPr txBox="1"/>
          <p:nvPr/>
        </p:nvSpPr>
        <p:spPr>
          <a:xfrm>
            <a:off x="1428155" y="7648426"/>
            <a:ext cx="4487912" cy="992981"/>
          </a:xfrm>
          <a:prstGeom prst="rect">
            <a:avLst/>
          </a:prstGeom>
        </p:spPr>
        <p:txBody>
          <a:bodyPr lIns="0" tIns="0" rIns="0" bIns="0" rtlCol="0" anchor="t">
            <a:spAutoFit/>
          </a:bodyPr>
          <a:lstStyle/>
          <a:p>
            <a:pPr algn="l">
              <a:lnSpc>
                <a:spcPts val="3562"/>
              </a:lnSpc>
            </a:pPr>
            <a:r>
              <a:rPr lang="en-US" sz="2187">
                <a:solidFill>
                  <a:srgbClr val="E0D6DE"/>
                </a:solidFill>
                <a:latin typeface="Noto Sans"/>
                <a:ea typeface="Noto Sans"/>
                <a:cs typeface="Noto Sans"/>
                <a:sym typeface="Noto Sans"/>
              </a:rPr>
              <a:t>Patients must visit diagnostic centers for tests.</a:t>
            </a:r>
          </a:p>
        </p:txBody>
      </p:sp>
      <p:grpSp>
        <p:nvGrpSpPr>
          <p:cNvPr id="16" name="Group 16"/>
          <p:cNvGrpSpPr/>
          <p:nvPr/>
        </p:nvGrpSpPr>
        <p:grpSpPr>
          <a:xfrm>
            <a:off x="6502152" y="6160145"/>
            <a:ext cx="5283547" cy="2821930"/>
            <a:chOff x="0" y="0"/>
            <a:chExt cx="7044730" cy="3762573"/>
          </a:xfrm>
        </p:grpSpPr>
        <p:sp>
          <p:nvSpPr>
            <p:cNvPr id="17" name="Freeform 17"/>
            <p:cNvSpPr/>
            <p:nvPr/>
          </p:nvSpPr>
          <p:spPr>
            <a:xfrm>
              <a:off x="25400" y="25400"/>
              <a:ext cx="6993890" cy="3711829"/>
            </a:xfrm>
            <a:custGeom>
              <a:avLst/>
              <a:gdLst/>
              <a:ahLst/>
              <a:cxnLst/>
              <a:rect l="l" t="t" r="r" b="b"/>
              <a:pathLst>
                <a:path w="6993890" h="3711829">
                  <a:moveTo>
                    <a:pt x="0" y="243840"/>
                  </a:moveTo>
                  <a:cubicBezTo>
                    <a:pt x="0" y="109220"/>
                    <a:pt x="109855" y="0"/>
                    <a:pt x="245364" y="0"/>
                  </a:cubicBezTo>
                  <a:lnTo>
                    <a:pt x="6748526" y="0"/>
                  </a:lnTo>
                  <a:cubicBezTo>
                    <a:pt x="6884035" y="0"/>
                    <a:pt x="6993890" y="109220"/>
                    <a:pt x="6993890" y="243840"/>
                  </a:cubicBezTo>
                  <a:lnTo>
                    <a:pt x="6993890" y="3467989"/>
                  </a:lnTo>
                  <a:cubicBezTo>
                    <a:pt x="6993890" y="3602609"/>
                    <a:pt x="6884035" y="3711829"/>
                    <a:pt x="6748526" y="3711829"/>
                  </a:cubicBezTo>
                  <a:lnTo>
                    <a:pt x="245364" y="3711829"/>
                  </a:lnTo>
                  <a:cubicBezTo>
                    <a:pt x="109855" y="3711829"/>
                    <a:pt x="0" y="3602609"/>
                    <a:pt x="0" y="3467989"/>
                  </a:cubicBezTo>
                  <a:close/>
                </a:path>
              </a:pathLst>
            </a:custGeom>
            <a:solidFill>
              <a:srgbClr val="07070C"/>
            </a:solidFill>
            <a:ln w="12700">
              <a:solidFill>
                <a:srgbClr val="000000"/>
              </a:solidFill>
            </a:ln>
          </p:spPr>
          <p:txBody>
            <a:bodyPr/>
            <a:lstStyle/>
            <a:p>
              <a:endParaRPr lang="en-US"/>
            </a:p>
          </p:txBody>
        </p:sp>
        <p:sp>
          <p:nvSpPr>
            <p:cNvPr id="18" name="Freeform 18"/>
            <p:cNvSpPr/>
            <p:nvPr/>
          </p:nvSpPr>
          <p:spPr>
            <a:xfrm>
              <a:off x="0" y="0"/>
              <a:ext cx="7044690" cy="3762629"/>
            </a:xfrm>
            <a:custGeom>
              <a:avLst/>
              <a:gdLst/>
              <a:ahLst/>
              <a:cxnLst/>
              <a:rect l="l" t="t" r="r" b="b"/>
              <a:pathLst>
                <a:path w="7044690" h="3762629">
                  <a:moveTo>
                    <a:pt x="0" y="269240"/>
                  </a:moveTo>
                  <a:cubicBezTo>
                    <a:pt x="0" y="120396"/>
                    <a:pt x="121412" y="0"/>
                    <a:pt x="270764" y="0"/>
                  </a:cubicBezTo>
                  <a:lnTo>
                    <a:pt x="6773926" y="0"/>
                  </a:lnTo>
                  <a:lnTo>
                    <a:pt x="6773926" y="25400"/>
                  </a:lnTo>
                  <a:lnTo>
                    <a:pt x="6773926" y="0"/>
                  </a:lnTo>
                  <a:cubicBezTo>
                    <a:pt x="6923278" y="0"/>
                    <a:pt x="7044690" y="120396"/>
                    <a:pt x="7044690" y="269240"/>
                  </a:cubicBezTo>
                  <a:lnTo>
                    <a:pt x="7019290" y="269240"/>
                  </a:lnTo>
                  <a:lnTo>
                    <a:pt x="7044690" y="269240"/>
                  </a:lnTo>
                  <a:lnTo>
                    <a:pt x="7044690" y="3493389"/>
                  </a:lnTo>
                  <a:lnTo>
                    <a:pt x="7019290" y="3493389"/>
                  </a:lnTo>
                  <a:lnTo>
                    <a:pt x="7044690" y="3493389"/>
                  </a:lnTo>
                  <a:cubicBezTo>
                    <a:pt x="7044690" y="3642233"/>
                    <a:pt x="6923278" y="3762629"/>
                    <a:pt x="6773926" y="3762629"/>
                  </a:cubicBezTo>
                  <a:lnTo>
                    <a:pt x="6773926" y="3737229"/>
                  </a:lnTo>
                  <a:lnTo>
                    <a:pt x="6773926" y="3762629"/>
                  </a:lnTo>
                  <a:lnTo>
                    <a:pt x="270764" y="3762629"/>
                  </a:lnTo>
                  <a:lnTo>
                    <a:pt x="270764" y="3737229"/>
                  </a:lnTo>
                  <a:lnTo>
                    <a:pt x="270764" y="3762629"/>
                  </a:lnTo>
                  <a:cubicBezTo>
                    <a:pt x="121412" y="3762629"/>
                    <a:pt x="0" y="3642233"/>
                    <a:pt x="0" y="3493389"/>
                  </a:cubicBezTo>
                  <a:lnTo>
                    <a:pt x="0" y="269240"/>
                  </a:lnTo>
                  <a:lnTo>
                    <a:pt x="25400" y="269240"/>
                  </a:lnTo>
                  <a:lnTo>
                    <a:pt x="0" y="269240"/>
                  </a:lnTo>
                  <a:moveTo>
                    <a:pt x="50800" y="269240"/>
                  </a:moveTo>
                  <a:lnTo>
                    <a:pt x="50800" y="3493389"/>
                  </a:lnTo>
                  <a:lnTo>
                    <a:pt x="25400" y="3493389"/>
                  </a:lnTo>
                  <a:lnTo>
                    <a:pt x="50800" y="3493389"/>
                  </a:lnTo>
                  <a:cubicBezTo>
                    <a:pt x="50800" y="3613912"/>
                    <a:pt x="149098" y="3711829"/>
                    <a:pt x="270764" y="3711829"/>
                  </a:cubicBezTo>
                  <a:lnTo>
                    <a:pt x="6773926" y="3711829"/>
                  </a:lnTo>
                  <a:cubicBezTo>
                    <a:pt x="6895592" y="3711829"/>
                    <a:pt x="6993890" y="3613912"/>
                    <a:pt x="6993890" y="3493389"/>
                  </a:cubicBezTo>
                  <a:lnTo>
                    <a:pt x="6993890" y="269240"/>
                  </a:lnTo>
                  <a:cubicBezTo>
                    <a:pt x="6993890" y="148717"/>
                    <a:pt x="6895592" y="50800"/>
                    <a:pt x="6773926" y="50800"/>
                  </a:cubicBezTo>
                  <a:lnTo>
                    <a:pt x="270764" y="50800"/>
                  </a:lnTo>
                  <a:lnTo>
                    <a:pt x="270764" y="25400"/>
                  </a:lnTo>
                  <a:lnTo>
                    <a:pt x="270764" y="50800"/>
                  </a:lnTo>
                  <a:cubicBezTo>
                    <a:pt x="149098" y="50800"/>
                    <a:pt x="50800" y="148717"/>
                    <a:pt x="50800" y="269240"/>
                  </a:cubicBezTo>
                  <a:close/>
                </a:path>
              </a:pathLst>
            </a:custGeom>
            <a:solidFill>
              <a:srgbClr val="3F3F44"/>
            </a:solidFill>
            <a:ln w="12700">
              <a:solidFill>
                <a:srgbClr val="000000"/>
              </a:solidFill>
            </a:ln>
          </p:spPr>
          <p:txBody>
            <a:bodyPr/>
            <a:lstStyle/>
            <a:p>
              <a:endParaRPr lang="en-US"/>
            </a:p>
          </p:txBody>
        </p:sp>
      </p:grpSp>
      <p:grpSp>
        <p:nvGrpSpPr>
          <p:cNvPr id="19" name="Group 19"/>
          <p:cNvGrpSpPr>
            <a:grpSpLocks noChangeAspect="1"/>
          </p:cNvGrpSpPr>
          <p:nvPr/>
        </p:nvGrpSpPr>
        <p:grpSpPr>
          <a:xfrm>
            <a:off x="6483102" y="6179195"/>
            <a:ext cx="152400" cy="2783830"/>
            <a:chOff x="0" y="0"/>
            <a:chExt cx="203200" cy="3711773"/>
          </a:xfrm>
        </p:grpSpPr>
        <p:sp>
          <p:nvSpPr>
            <p:cNvPr id="20" name="Freeform 20" descr="preencoded.png"/>
            <p:cNvSpPr/>
            <p:nvPr/>
          </p:nvSpPr>
          <p:spPr>
            <a:xfrm>
              <a:off x="0" y="0"/>
              <a:ext cx="203200" cy="3711829"/>
            </a:xfrm>
            <a:custGeom>
              <a:avLst/>
              <a:gdLst/>
              <a:ahLst/>
              <a:cxnLst/>
              <a:rect l="l" t="t" r="r" b="b"/>
              <a:pathLst>
                <a:path w="203200" h="3711829">
                  <a:moveTo>
                    <a:pt x="0" y="0"/>
                  </a:moveTo>
                  <a:lnTo>
                    <a:pt x="203200" y="0"/>
                  </a:lnTo>
                  <a:lnTo>
                    <a:pt x="203200" y="3711829"/>
                  </a:lnTo>
                  <a:lnTo>
                    <a:pt x="0" y="3711829"/>
                  </a:lnTo>
                  <a:lnTo>
                    <a:pt x="0" y="0"/>
                  </a:lnTo>
                  <a:close/>
                </a:path>
              </a:pathLst>
            </a:custGeom>
            <a:blipFill>
              <a:blip r:embed="rId5"/>
              <a:stretch>
                <a:fillRect l="-45" r="-45" b="1"/>
              </a:stretch>
            </a:blipFill>
          </p:spPr>
          <p:txBody>
            <a:bodyPr/>
            <a:lstStyle/>
            <a:p>
              <a:endParaRPr lang="en-US"/>
            </a:p>
          </p:txBody>
        </p:sp>
      </p:grpSp>
      <p:sp>
        <p:nvSpPr>
          <p:cNvPr id="21" name="TextBox 21"/>
          <p:cNvSpPr txBox="1"/>
          <p:nvPr/>
        </p:nvSpPr>
        <p:spPr>
          <a:xfrm>
            <a:off x="6957120" y="6462712"/>
            <a:ext cx="4252912" cy="569714"/>
          </a:xfrm>
          <a:prstGeom prst="rect">
            <a:avLst/>
          </a:prstGeom>
        </p:spPr>
        <p:txBody>
          <a:bodyPr lIns="0" tIns="0" rIns="0" bIns="0" rtlCol="0" anchor="t">
            <a:spAutoFit/>
          </a:bodyPr>
          <a:lstStyle/>
          <a:p>
            <a:pPr algn="l">
              <a:lnSpc>
                <a:spcPts val="4125"/>
              </a:lnSpc>
            </a:pPr>
            <a:r>
              <a:rPr lang="en-US" sz="3312">
                <a:solidFill>
                  <a:srgbClr val="E0D6DE"/>
                </a:solidFill>
                <a:latin typeface="Arimo"/>
                <a:ea typeface="Arimo"/>
                <a:cs typeface="Arimo"/>
                <a:sym typeface="Arimo"/>
              </a:rPr>
              <a:t>Long Wait Times</a:t>
            </a:r>
          </a:p>
        </p:txBody>
      </p:sp>
      <p:sp>
        <p:nvSpPr>
          <p:cNvPr id="22" name="TextBox 22"/>
          <p:cNvSpPr txBox="1"/>
          <p:nvPr/>
        </p:nvSpPr>
        <p:spPr>
          <a:xfrm>
            <a:off x="6957120" y="7116813"/>
            <a:ext cx="4487912" cy="992981"/>
          </a:xfrm>
          <a:prstGeom prst="rect">
            <a:avLst/>
          </a:prstGeom>
        </p:spPr>
        <p:txBody>
          <a:bodyPr lIns="0" tIns="0" rIns="0" bIns="0" rtlCol="0" anchor="t">
            <a:spAutoFit/>
          </a:bodyPr>
          <a:lstStyle/>
          <a:p>
            <a:pPr algn="l">
              <a:lnSpc>
                <a:spcPts val="3562"/>
              </a:lnSpc>
            </a:pPr>
            <a:r>
              <a:rPr lang="en-US" sz="2187">
                <a:solidFill>
                  <a:srgbClr val="E0D6DE"/>
                </a:solidFill>
                <a:latin typeface="Noto Sans"/>
                <a:ea typeface="Noto Sans"/>
                <a:cs typeface="Noto Sans"/>
                <a:sym typeface="Noto Sans"/>
              </a:rPr>
              <a:t>Reports often take a day or more, delaying critical information.</a:t>
            </a:r>
          </a:p>
        </p:txBody>
      </p:sp>
      <p:grpSp>
        <p:nvGrpSpPr>
          <p:cNvPr id="23" name="Group 23"/>
          <p:cNvGrpSpPr/>
          <p:nvPr/>
        </p:nvGrpSpPr>
        <p:grpSpPr>
          <a:xfrm>
            <a:off x="12031116" y="6160145"/>
            <a:ext cx="5283547" cy="2821930"/>
            <a:chOff x="0" y="0"/>
            <a:chExt cx="7044730" cy="3762573"/>
          </a:xfrm>
        </p:grpSpPr>
        <p:sp>
          <p:nvSpPr>
            <p:cNvPr id="24" name="Freeform 24"/>
            <p:cNvSpPr/>
            <p:nvPr/>
          </p:nvSpPr>
          <p:spPr>
            <a:xfrm>
              <a:off x="25400" y="25400"/>
              <a:ext cx="6993890" cy="3711829"/>
            </a:xfrm>
            <a:custGeom>
              <a:avLst/>
              <a:gdLst/>
              <a:ahLst/>
              <a:cxnLst/>
              <a:rect l="l" t="t" r="r" b="b"/>
              <a:pathLst>
                <a:path w="6993890" h="3711829">
                  <a:moveTo>
                    <a:pt x="0" y="243840"/>
                  </a:moveTo>
                  <a:cubicBezTo>
                    <a:pt x="0" y="109220"/>
                    <a:pt x="109855" y="0"/>
                    <a:pt x="245364" y="0"/>
                  </a:cubicBezTo>
                  <a:lnTo>
                    <a:pt x="6748526" y="0"/>
                  </a:lnTo>
                  <a:cubicBezTo>
                    <a:pt x="6884035" y="0"/>
                    <a:pt x="6993890" y="109220"/>
                    <a:pt x="6993890" y="243840"/>
                  </a:cubicBezTo>
                  <a:lnTo>
                    <a:pt x="6993890" y="3467989"/>
                  </a:lnTo>
                  <a:cubicBezTo>
                    <a:pt x="6993890" y="3602609"/>
                    <a:pt x="6884035" y="3711829"/>
                    <a:pt x="6748526" y="3711829"/>
                  </a:cubicBezTo>
                  <a:lnTo>
                    <a:pt x="245364" y="3711829"/>
                  </a:lnTo>
                  <a:cubicBezTo>
                    <a:pt x="109855" y="3711829"/>
                    <a:pt x="0" y="3602609"/>
                    <a:pt x="0" y="3467989"/>
                  </a:cubicBezTo>
                  <a:close/>
                </a:path>
              </a:pathLst>
            </a:custGeom>
            <a:solidFill>
              <a:srgbClr val="07070C"/>
            </a:solidFill>
            <a:ln w="12700">
              <a:solidFill>
                <a:srgbClr val="000000"/>
              </a:solidFill>
            </a:ln>
          </p:spPr>
          <p:txBody>
            <a:bodyPr/>
            <a:lstStyle/>
            <a:p>
              <a:endParaRPr lang="en-US"/>
            </a:p>
          </p:txBody>
        </p:sp>
        <p:sp>
          <p:nvSpPr>
            <p:cNvPr id="25" name="Freeform 25"/>
            <p:cNvSpPr/>
            <p:nvPr/>
          </p:nvSpPr>
          <p:spPr>
            <a:xfrm>
              <a:off x="0" y="0"/>
              <a:ext cx="7044690" cy="3762629"/>
            </a:xfrm>
            <a:custGeom>
              <a:avLst/>
              <a:gdLst/>
              <a:ahLst/>
              <a:cxnLst/>
              <a:rect l="l" t="t" r="r" b="b"/>
              <a:pathLst>
                <a:path w="7044690" h="3762629">
                  <a:moveTo>
                    <a:pt x="0" y="269240"/>
                  </a:moveTo>
                  <a:cubicBezTo>
                    <a:pt x="0" y="120396"/>
                    <a:pt x="121412" y="0"/>
                    <a:pt x="270764" y="0"/>
                  </a:cubicBezTo>
                  <a:lnTo>
                    <a:pt x="6773926" y="0"/>
                  </a:lnTo>
                  <a:lnTo>
                    <a:pt x="6773926" y="25400"/>
                  </a:lnTo>
                  <a:lnTo>
                    <a:pt x="6773926" y="0"/>
                  </a:lnTo>
                  <a:cubicBezTo>
                    <a:pt x="6923278" y="0"/>
                    <a:pt x="7044690" y="120396"/>
                    <a:pt x="7044690" y="269240"/>
                  </a:cubicBezTo>
                  <a:lnTo>
                    <a:pt x="7019290" y="269240"/>
                  </a:lnTo>
                  <a:lnTo>
                    <a:pt x="7044690" y="269240"/>
                  </a:lnTo>
                  <a:lnTo>
                    <a:pt x="7044690" y="3493389"/>
                  </a:lnTo>
                  <a:lnTo>
                    <a:pt x="7019290" y="3493389"/>
                  </a:lnTo>
                  <a:lnTo>
                    <a:pt x="7044690" y="3493389"/>
                  </a:lnTo>
                  <a:cubicBezTo>
                    <a:pt x="7044690" y="3642233"/>
                    <a:pt x="6923278" y="3762629"/>
                    <a:pt x="6773926" y="3762629"/>
                  </a:cubicBezTo>
                  <a:lnTo>
                    <a:pt x="6773926" y="3737229"/>
                  </a:lnTo>
                  <a:lnTo>
                    <a:pt x="6773926" y="3762629"/>
                  </a:lnTo>
                  <a:lnTo>
                    <a:pt x="270764" y="3762629"/>
                  </a:lnTo>
                  <a:lnTo>
                    <a:pt x="270764" y="3737229"/>
                  </a:lnTo>
                  <a:lnTo>
                    <a:pt x="270764" y="3762629"/>
                  </a:lnTo>
                  <a:cubicBezTo>
                    <a:pt x="121412" y="3762629"/>
                    <a:pt x="0" y="3642233"/>
                    <a:pt x="0" y="3493389"/>
                  </a:cubicBezTo>
                  <a:lnTo>
                    <a:pt x="0" y="269240"/>
                  </a:lnTo>
                  <a:lnTo>
                    <a:pt x="25400" y="269240"/>
                  </a:lnTo>
                  <a:lnTo>
                    <a:pt x="0" y="269240"/>
                  </a:lnTo>
                  <a:moveTo>
                    <a:pt x="50800" y="269240"/>
                  </a:moveTo>
                  <a:lnTo>
                    <a:pt x="50800" y="3493389"/>
                  </a:lnTo>
                  <a:lnTo>
                    <a:pt x="25400" y="3493389"/>
                  </a:lnTo>
                  <a:lnTo>
                    <a:pt x="50800" y="3493389"/>
                  </a:lnTo>
                  <a:cubicBezTo>
                    <a:pt x="50800" y="3613912"/>
                    <a:pt x="149098" y="3711829"/>
                    <a:pt x="270764" y="3711829"/>
                  </a:cubicBezTo>
                  <a:lnTo>
                    <a:pt x="6773926" y="3711829"/>
                  </a:lnTo>
                  <a:cubicBezTo>
                    <a:pt x="6895592" y="3711829"/>
                    <a:pt x="6993890" y="3613912"/>
                    <a:pt x="6993890" y="3493389"/>
                  </a:cubicBezTo>
                  <a:lnTo>
                    <a:pt x="6993890" y="269240"/>
                  </a:lnTo>
                  <a:cubicBezTo>
                    <a:pt x="6993890" y="148717"/>
                    <a:pt x="6895592" y="50800"/>
                    <a:pt x="6773926" y="50800"/>
                  </a:cubicBezTo>
                  <a:lnTo>
                    <a:pt x="270764" y="50800"/>
                  </a:lnTo>
                  <a:lnTo>
                    <a:pt x="270764" y="25400"/>
                  </a:lnTo>
                  <a:lnTo>
                    <a:pt x="270764" y="50800"/>
                  </a:lnTo>
                  <a:cubicBezTo>
                    <a:pt x="149098" y="50800"/>
                    <a:pt x="50800" y="148717"/>
                    <a:pt x="50800" y="269240"/>
                  </a:cubicBezTo>
                  <a:close/>
                </a:path>
              </a:pathLst>
            </a:custGeom>
            <a:solidFill>
              <a:srgbClr val="3F3F44"/>
            </a:solidFill>
            <a:ln w="12700">
              <a:solidFill>
                <a:srgbClr val="000000"/>
              </a:solidFill>
            </a:ln>
          </p:spPr>
          <p:txBody>
            <a:bodyPr/>
            <a:lstStyle/>
            <a:p>
              <a:endParaRPr lang="en-US"/>
            </a:p>
          </p:txBody>
        </p:sp>
      </p:grpSp>
      <p:grpSp>
        <p:nvGrpSpPr>
          <p:cNvPr id="26" name="Group 26"/>
          <p:cNvGrpSpPr>
            <a:grpSpLocks noChangeAspect="1"/>
          </p:cNvGrpSpPr>
          <p:nvPr/>
        </p:nvGrpSpPr>
        <p:grpSpPr>
          <a:xfrm>
            <a:off x="12012066" y="6179195"/>
            <a:ext cx="152400" cy="2783830"/>
            <a:chOff x="0" y="0"/>
            <a:chExt cx="203200" cy="3711773"/>
          </a:xfrm>
        </p:grpSpPr>
        <p:sp>
          <p:nvSpPr>
            <p:cNvPr id="27" name="Freeform 27" descr="preencoded.png"/>
            <p:cNvSpPr/>
            <p:nvPr/>
          </p:nvSpPr>
          <p:spPr>
            <a:xfrm>
              <a:off x="0" y="0"/>
              <a:ext cx="203200" cy="3711829"/>
            </a:xfrm>
            <a:custGeom>
              <a:avLst/>
              <a:gdLst/>
              <a:ahLst/>
              <a:cxnLst/>
              <a:rect l="l" t="t" r="r" b="b"/>
              <a:pathLst>
                <a:path w="203200" h="3711829">
                  <a:moveTo>
                    <a:pt x="0" y="0"/>
                  </a:moveTo>
                  <a:lnTo>
                    <a:pt x="203200" y="0"/>
                  </a:lnTo>
                  <a:lnTo>
                    <a:pt x="203200" y="3711829"/>
                  </a:lnTo>
                  <a:lnTo>
                    <a:pt x="0" y="3711829"/>
                  </a:lnTo>
                  <a:lnTo>
                    <a:pt x="0" y="0"/>
                  </a:lnTo>
                  <a:close/>
                </a:path>
              </a:pathLst>
            </a:custGeom>
            <a:blipFill>
              <a:blip r:embed="rId5"/>
              <a:stretch>
                <a:fillRect l="-45" r="-45" b="1"/>
              </a:stretch>
            </a:blipFill>
          </p:spPr>
          <p:txBody>
            <a:bodyPr/>
            <a:lstStyle/>
            <a:p>
              <a:endParaRPr lang="en-US"/>
            </a:p>
          </p:txBody>
        </p:sp>
      </p:grpSp>
      <p:sp>
        <p:nvSpPr>
          <p:cNvPr id="28" name="TextBox 28"/>
          <p:cNvSpPr txBox="1"/>
          <p:nvPr/>
        </p:nvSpPr>
        <p:spPr>
          <a:xfrm>
            <a:off x="12486085" y="6462712"/>
            <a:ext cx="4420046" cy="569714"/>
          </a:xfrm>
          <a:prstGeom prst="rect">
            <a:avLst/>
          </a:prstGeom>
        </p:spPr>
        <p:txBody>
          <a:bodyPr lIns="0" tIns="0" rIns="0" bIns="0" rtlCol="0" anchor="t">
            <a:spAutoFit/>
          </a:bodyPr>
          <a:lstStyle/>
          <a:p>
            <a:pPr algn="l">
              <a:lnSpc>
                <a:spcPts val="4125"/>
              </a:lnSpc>
            </a:pPr>
            <a:r>
              <a:rPr lang="en-US" sz="3312">
                <a:solidFill>
                  <a:srgbClr val="E0D6DE"/>
                </a:solidFill>
                <a:latin typeface="Arimo"/>
                <a:ea typeface="Arimo"/>
                <a:cs typeface="Arimo"/>
                <a:sym typeface="Arimo"/>
              </a:rPr>
              <a:t>Serious Health Risks</a:t>
            </a:r>
          </a:p>
        </p:txBody>
      </p:sp>
      <p:sp>
        <p:nvSpPr>
          <p:cNvPr id="29" name="TextBox 29"/>
          <p:cNvSpPr txBox="1"/>
          <p:nvPr/>
        </p:nvSpPr>
        <p:spPr>
          <a:xfrm>
            <a:off x="12486085" y="7116813"/>
            <a:ext cx="4487913" cy="1446610"/>
          </a:xfrm>
          <a:prstGeom prst="rect">
            <a:avLst/>
          </a:prstGeom>
        </p:spPr>
        <p:txBody>
          <a:bodyPr lIns="0" tIns="0" rIns="0" bIns="0" rtlCol="0" anchor="t">
            <a:spAutoFit/>
          </a:bodyPr>
          <a:lstStyle/>
          <a:p>
            <a:pPr algn="l">
              <a:lnSpc>
                <a:spcPts val="3562"/>
              </a:lnSpc>
            </a:pPr>
            <a:r>
              <a:rPr lang="en-US" sz="2187">
                <a:solidFill>
                  <a:srgbClr val="E0D6DE"/>
                </a:solidFill>
                <a:latin typeface="Noto Sans"/>
                <a:ea typeface="Noto Sans"/>
                <a:cs typeface="Noto Sans"/>
                <a:sym typeface="Noto Sans"/>
              </a:rPr>
              <a:t>Delays can exacerbate health issues like heart attacks and vision loss.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0" y="0"/>
            <a:ext cx="18288000" cy="10287000"/>
            <a:chOff x="0" y="0"/>
            <a:chExt cx="24384000" cy="13716000"/>
          </a:xfrm>
        </p:grpSpPr>
        <p:sp>
          <p:nvSpPr>
            <p:cNvPr id="3" name="Freeform 3" descr="preencoded.png"/>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3"/>
              <a:stretch>
                <a:fillRect/>
              </a:stretch>
            </a:blipFill>
          </p:spPr>
          <p:txBody>
            <a:bodyPr/>
            <a:lstStyle/>
            <a:p>
              <a:endParaRPr lang="en-US"/>
            </a:p>
          </p:txBody>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07070C"/>
            </a:solidFill>
            <a:ln w="12700">
              <a:solidFill>
                <a:srgbClr val="000000"/>
              </a:solidFill>
            </a:ln>
          </p:spPr>
          <p:txBody>
            <a:bodyPr/>
            <a:lstStyle/>
            <a:p>
              <a:endParaRPr lang="en-US"/>
            </a:p>
          </p:txBody>
        </p:sp>
      </p:grpSp>
      <p:sp>
        <p:nvSpPr>
          <p:cNvPr id="6" name="TextBox 6"/>
          <p:cNvSpPr txBox="1"/>
          <p:nvPr/>
        </p:nvSpPr>
        <p:spPr>
          <a:xfrm>
            <a:off x="992238" y="893564"/>
            <a:ext cx="13218319" cy="943124"/>
          </a:xfrm>
          <a:prstGeom prst="rect">
            <a:avLst/>
          </a:prstGeom>
        </p:spPr>
        <p:txBody>
          <a:bodyPr lIns="0" tIns="0" rIns="0" bIns="0" rtlCol="0" anchor="t">
            <a:spAutoFit/>
          </a:bodyPr>
          <a:lstStyle/>
          <a:p>
            <a:pPr algn="l">
              <a:lnSpc>
                <a:spcPts val="6937"/>
              </a:lnSpc>
            </a:pPr>
            <a:r>
              <a:rPr lang="en-US" sz="5562">
                <a:solidFill>
                  <a:srgbClr val="97B8FF"/>
                </a:solidFill>
                <a:latin typeface="Arimo"/>
                <a:ea typeface="Arimo"/>
                <a:cs typeface="Arimo"/>
                <a:sym typeface="Arimo"/>
              </a:rPr>
              <a:t>Methodology: CRISP-DM Framework</a:t>
            </a:r>
          </a:p>
        </p:txBody>
      </p:sp>
      <p:sp>
        <p:nvSpPr>
          <p:cNvPr id="7" name="TextBox 7"/>
          <p:cNvSpPr txBox="1"/>
          <p:nvPr/>
        </p:nvSpPr>
        <p:spPr>
          <a:xfrm>
            <a:off x="992238" y="2317997"/>
            <a:ext cx="16303526" cy="992981"/>
          </a:xfrm>
          <a:prstGeom prst="rect">
            <a:avLst/>
          </a:prstGeom>
        </p:spPr>
        <p:txBody>
          <a:bodyPr lIns="0" tIns="0" rIns="0" bIns="0" rtlCol="0" anchor="t">
            <a:spAutoFit/>
          </a:bodyPr>
          <a:lstStyle/>
          <a:p>
            <a:pPr algn="l">
              <a:lnSpc>
                <a:spcPts val="3562"/>
              </a:lnSpc>
            </a:pPr>
            <a:r>
              <a:rPr lang="en-US" sz="2187">
                <a:solidFill>
                  <a:srgbClr val="E0D6DE"/>
                </a:solidFill>
                <a:latin typeface="Noto Sans"/>
                <a:ea typeface="Noto Sans"/>
                <a:cs typeface="Noto Sans"/>
                <a:sym typeface="Noto Sans"/>
              </a:rPr>
              <a:t>Our project rigorously followed the Cross Industry Standard Process for Data Mining (CRISP-DM) framework, ensuring a structured and comprehensive approach to diabetes detection.</a:t>
            </a:r>
          </a:p>
        </p:txBody>
      </p:sp>
      <p:sp>
        <p:nvSpPr>
          <p:cNvPr id="8" name="TextBox 8"/>
          <p:cNvSpPr txBox="1"/>
          <p:nvPr/>
        </p:nvSpPr>
        <p:spPr>
          <a:xfrm>
            <a:off x="1605111" y="3640931"/>
            <a:ext cx="4402187" cy="481012"/>
          </a:xfrm>
          <a:prstGeom prst="rect">
            <a:avLst/>
          </a:prstGeom>
        </p:spPr>
        <p:txBody>
          <a:bodyPr lIns="0" tIns="0" rIns="0" bIns="0" rtlCol="0" anchor="t">
            <a:spAutoFit/>
          </a:bodyPr>
          <a:lstStyle/>
          <a:p>
            <a:pPr algn="r">
              <a:lnSpc>
                <a:spcPts val="3437"/>
              </a:lnSpc>
            </a:pPr>
            <a:r>
              <a:rPr lang="en-US" sz="2750">
                <a:solidFill>
                  <a:srgbClr val="E0D6DE"/>
                </a:solidFill>
                <a:latin typeface="Arimo"/>
                <a:ea typeface="Arimo"/>
                <a:cs typeface="Arimo"/>
                <a:sym typeface="Arimo"/>
              </a:rPr>
              <a:t>Business Understanding</a:t>
            </a:r>
          </a:p>
        </p:txBody>
      </p:sp>
      <p:sp>
        <p:nvSpPr>
          <p:cNvPr id="9" name="TextBox 9"/>
          <p:cNvSpPr txBox="1"/>
          <p:nvPr/>
        </p:nvSpPr>
        <p:spPr>
          <a:xfrm>
            <a:off x="992238" y="4206329"/>
            <a:ext cx="5015061" cy="992981"/>
          </a:xfrm>
          <a:prstGeom prst="rect">
            <a:avLst/>
          </a:prstGeom>
        </p:spPr>
        <p:txBody>
          <a:bodyPr lIns="0" tIns="0" rIns="0" bIns="0" rtlCol="0" anchor="t">
            <a:spAutoFit/>
          </a:bodyPr>
          <a:lstStyle/>
          <a:p>
            <a:pPr algn="r">
              <a:lnSpc>
                <a:spcPts val="3562"/>
              </a:lnSpc>
            </a:pPr>
            <a:r>
              <a:rPr lang="en-US" sz="2187">
                <a:solidFill>
                  <a:srgbClr val="E0D6DE"/>
                </a:solidFill>
                <a:latin typeface="Noto Sans"/>
                <a:ea typeface="Noto Sans"/>
                <a:cs typeface="Noto Sans"/>
                <a:sym typeface="Noto Sans"/>
              </a:rPr>
              <a:t>Defining project objectives and problem assessment.</a:t>
            </a:r>
          </a:p>
        </p:txBody>
      </p:sp>
      <p:grpSp>
        <p:nvGrpSpPr>
          <p:cNvPr id="10" name="Group 10"/>
          <p:cNvGrpSpPr>
            <a:grpSpLocks noChangeAspect="1"/>
          </p:cNvGrpSpPr>
          <p:nvPr/>
        </p:nvGrpSpPr>
        <p:grpSpPr>
          <a:xfrm>
            <a:off x="6290816" y="3629917"/>
            <a:ext cx="5706219" cy="5706219"/>
            <a:chOff x="0" y="0"/>
            <a:chExt cx="7608292" cy="7608292"/>
          </a:xfrm>
        </p:grpSpPr>
        <p:sp>
          <p:nvSpPr>
            <p:cNvPr id="11" name="Freeform 11" descr="preencoded.png"/>
            <p:cNvSpPr/>
            <p:nvPr/>
          </p:nvSpPr>
          <p:spPr>
            <a:xfrm>
              <a:off x="0" y="0"/>
              <a:ext cx="7608316" cy="7608316"/>
            </a:xfrm>
            <a:custGeom>
              <a:avLst/>
              <a:gdLst/>
              <a:ahLst/>
              <a:cxnLst/>
              <a:rect l="l" t="t" r="r" b="b"/>
              <a:pathLst>
                <a:path w="7608316" h="7608316">
                  <a:moveTo>
                    <a:pt x="0" y="0"/>
                  </a:moveTo>
                  <a:lnTo>
                    <a:pt x="7608316" y="0"/>
                  </a:lnTo>
                  <a:lnTo>
                    <a:pt x="7608316" y="7608316"/>
                  </a:lnTo>
                  <a:lnTo>
                    <a:pt x="0" y="7608316"/>
                  </a:lnTo>
                  <a:lnTo>
                    <a:pt x="0" y="0"/>
                  </a:lnTo>
                  <a:close/>
                </a:path>
              </a:pathLst>
            </a:custGeom>
            <a:blipFill>
              <a:blip r:embed="rId4"/>
              <a:stretch>
                <a:fillRect/>
              </a:stretch>
            </a:blipFill>
          </p:spPr>
          <p:txBody>
            <a:bodyPr/>
            <a:lstStyle/>
            <a:p>
              <a:endParaRPr lang="en-US"/>
            </a:p>
          </p:txBody>
        </p:sp>
      </p:grpSp>
      <p:sp>
        <p:nvSpPr>
          <p:cNvPr id="12" name="Freeform 12" descr="preencoded.png"/>
          <p:cNvSpPr/>
          <p:nvPr/>
        </p:nvSpPr>
        <p:spPr>
          <a:xfrm>
            <a:off x="8245376" y="4395192"/>
            <a:ext cx="424160" cy="424160"/>
          </a:xfrm>
          <a:custGeom>
            <a:avLst/>
            <a:gdLst/>
            <a:ahLst/>
            <a:cxnLst/>
            <a:rect l="l" t="t" r="r" b="b"/>
            <a:pathLst>
              <a:path w="424160" h="424160">
                <a:moveTo>
                  <a:pt x="0" y="0"/>
                </a:moveTo>
                <a:lnTo>
                  <a:pt x="424160" y="0"/>
                </a:lnTo>
                <a:lnTo>
                  <a:pt x="424160" y="424160"/>
                </a:lnTo>
                <a:lnTo>
                  <a:pt x="0" y="424160"/>
                </a:lnTo>
                <a:lnTo>
                  <a:pt x="0" y="0"/>
                </a:lnTo>
                <a:close/>
              </a:path>
            </a:pathLst>
          </a:custGeom>
          <a:blipFill>
            <a:blip r:embed="rId5">
              <a:extLst>
                <a:ext uri="{96DAC541-7B7A-43D3-8B79-37D633B846F1}">
                  <asvg:svgBlip xmlns:asvg="http://schemas.microsoft.com/office/drawing/2016/SVG/main" r:embed="rId6"/>
                </a:ext>
              </a:extLst>
            </a:blip>
            <a:stretch>
              <a:fillRect t="-1111" b="-1111"/>
            </a:stretch>
          </a:blipFill>
        </p:spPr>
        <p:txBody>
          <a:bodyPr/>
          <a:lstStyle/>
          <a:p>
            <a:endParaRPr lang="en-US"/>
          </a:p>
        </p:txBody>
      </p:sp>
      <p:sp>
        <p:nvSpPr>
          <p:cNvPr id="13" name="TextBox 13"/>
          <p:cNvSpPr txBox="1"/>
          <p:nvPr/>
        </p:nvSpPr>
        <p:spPr>
          <a:xfrm>
            <a:off x="12280552" y="3640931"/>
            <a:ext cx="3641675" cy="481012"/>
          </a:xfrm>
          <a:prstGeom prst="rect">
            <a:avLst/>
          </a:prstGeom>
        </p:spPr>
        <p:txBody>
          <a:bodyPr lIns="0" tIns="0" rIns="0" bIns="0" rtlCol="0" anchor="t">
            <a:spAutoFit/>
          </a:bodyPr>
          <a:lstStyle/>
          <a:p>
            <a:pPr algn="l">
              <a:lnSpc>
                <a:spcPts val="3437"/>
              </a:lnSpc>
            </a:pPr>
            <a:r>
              <a:rPr lang="en-US" sz="2750">
                <a:solidFill>
                  <a:srgbClr val="E0D6DE"/>
                </a:solidFill>
                <a:latin typeface="Arimo"/>
                <a:ea typeface="Arimo"/>
                <a:cs typeface="Arimo"/>
                <a:sym typeface="Arimo"/>
              </a:rPr>
              <a:t>Data Understanding</a:t>
            </a:r>
          </a:p>
        </p:txBody>
      </p:sp>
      <p:sp>
        <p:nvSpPr>
          <p:cNvPr id="14" name="TextBox 14"/>
          <p:cNvSpPr txBox="1"/>
          <p:nvPr/>
        </p:nvSpPr>
        <p:spPr>
          <a:xfrm>
            <a:off x="12280552" y="4206329"/>
            <a:ext cx="5015210" cy="992981"/>
          </a:xfrm>
          <a:prstGeom prst="rect">
            <a:avLst/>
          </a:prstGeom>
        </p:spPr>
        <p:txBody>
          <a:bodyPr lIns="0" tIns="0" rIns="0" bIns="0" rtlCol="0" anchor="t">
            <a:spAutoFit/>
          </a:bodyPr>
          <a:lstStyle/>
          <a:p>
            <a:pPr algn="l">
              <a:lnSpc>
                <a:spcPts val="3562"/>
              </a:lnSpc>
            </a:pPr>
            <a:r>
              <a:rPr lang="en-US" sz="2187">
                <a:solidFill>
                  <a:srgbClr val="E0D6DE"/>
                </a:solidFill>
                <a:latin typeface="Noto Sans"/>
                <a:ea typeface="Noto Sans"/>
                <a:cs typeface="Noto Sans"/>
                <a:sym typeface="Noto Sans"/>
              </a:rPr>
              <a:t>Collecting, assessing, and initial data analysis.</a:t>
            </a:r>
          </a:p>
        </p:txBody>
      </p:sp>
      <p:grpSp>
        <p:nvGrpSpPr>
          <p:cNvPr id="15" name="Group 15"/>
          <p:cNvGrpSpPr>
            <a:grpSpLocks noChangeAspect="1"/>
          </p:cNvGrpSpPr>
          <p:nvPr/>
        </p:nvGrpSpPr>
        <p:grpSpPr>
          <a:xfrm>
            <a:off x="6290816" y="3629917"/>
            <a:ext cx="5706219" cy="5706219"/>
            <a:chOff x="0" y="0"/>
            <a:chExt cx="7608292" cy="7608292"/>
          </a:xfrm>
        </p:grpSpPr>
        <p:sp>
          <p:nvSpPr>
            <p:cNvPr id="16" name="Freeform 16" descr="preencoded.png"/>
            <p:cNvSpPr/>
            <p:nvPr/>
          </p:nvSpPr>
          <p:spPr>
            <a:xfrm>
              <a:off x="0" y="0"/>
              <a:ext cx="7608316" cy="7608316"/>
            </a:xfrm>
            <a:custGeom>
              <a:avLst/>
              <a:gdLst/>
              <a:ahLst/>
              <a:cxnLst/>
              <a:rect l="l" t="t" r="r" b="b"/>
              <a:pathLst>
                <a:path w="7608316" h="7608316">
                  <a:moveTo>
                    <a:pt x="0" y="0"/>
                  </a:moveTo>
                  <a:lnTo>
                    <a:pt x="7608316" y="0"/>
                  </a:lnTo>
                  <a:lnTo>
                    <a:pt x="7608316" y="7608316"/>
                  </a:lnTo>
                  <a:lnTo>
                    <a:pt x="0" y="7608316"/>
                  </a:lnTo>
                  <a:lnTo>
                    <a:pt x="0" y="0"/>
                  </a:lnTo>
                  <a:close/>
                </a:path>
              </a:pathLst>
            </a:custGeom>
            <a:blipFill>
              <a:blip r:embed="rId7"/>
              <a:stretch>
                <a:fillRect/>
              </a:stretch>
            </a:blipFill>
          </p:spPr>
          <p:txBody>
            <a:bodyPr/>
            <a:lstStyle/>
            <a:p>
              <a:endParaRPr lang="en-US"/>
            </a:p>
          </p:txBody>
        </p:sp>
      </p:grpSp>
      <p:sp>
        <p:nvSpPr>
          <p:cNvPr id="17" name="Freeform 17" descr="preencoded.png"/>
          <p:cNvSpPr/>
          <p:nvPr/>
        </p:nvSpPr>
        <p:spPr>
          <a:xfrm>
            <a:off x="10212884" y="4738539"/>
            <a:ext cx="424160" cy="424160"/>
          </a:xfrm>
          <a:custGeom>
            <a:avLst/>
            <a:gdLst/>
            <a:ahLst/>
            <a:cxnLst/>
            <a:rect l="l" t="t" r="r" b="b"/>
            <a:pathLst>
              <a:path w="424160" h="424160">
                <a:moveTo>
                  <a:pt x="0" y="0"/>
                </a:moveTo>
                <a:lnTo>
                  <a:pt x="424160" y="0"/>
                </a:lnTo>
                <a:lnTo>
                  <a:pt x="424160" y="424160"/>
                </a:lnTo>
                <a:lnTo>
                  <a:pt x="0" y="42416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8" name="TextBox 18"/>
          <p:cNvSpPr txBox="1"/>
          <p:nvPr/>
        </p:nvSpPr>
        <p:spPr>
          <a:xfrm>
            <a:off x="12564070" y="5684639"/>
            <a:ext cx="3544044" cy="481012"/>
          </a:xfrm>
          <a:prstGeom prst="rect">
            <a:avLst/>
          </a:prstGeom>
        </p:spPr>
        <p:txBody>
          <a:bodyPr lIns="0" tIns="0" rIns="0" bIns="0" rtlCol="0" anchor="t">
            <a:spAutoFit/>
          </a:bodyPr>
          <a:lstStyle/>
          <a:p>
            <a:pPr algn="l">
              <a:lnSpc>
                <a:spcPts val="3437"/>
              </a:lnSpc>
            </a:pPr>
            <a:r>
              <a:rPr lang="en-US" sz="2750">
                <a:solidFill>
                  <a:srgbClr val="E0D6DE"/>
                </a:solidFill>
                <a:latin typeface="Arimo"/>
                <a:ea typeface="Arimo"/>
                <a:cs typeface="Arimo"/>
                <a:sym typeface="Arimo"/>
              </a:rPr>
              <a:t>Data Preparation</a:t>
            </a:r>
          </a:p>
        </p:txBody>
      </p:sp>
      <p:sp>
        <p:nvSpPr>
          <p:cNvPr id="19" name="TextBox 19"/>
          <p:cNvSpPr txBox="1"/>
          <p:nvPr/>
        </p:nvSpPr>
        <p:spPr>
          <a:xfrm>
            <a:off x="12564070" y="6250037"/>
            <a:ext cx="4731692" cy="992981"/>
          </a:xfrm>
          <a:prstGeom prst="rect">
            <a:avLst/>
          </a:prstGeom>
        </p:spPr>
        <p:txBody>
          <a:bodyPr lIns="0" tIns="0" rIns="0" bIns="0" rtlCol="0" anchor="t">
            <a:spAutoFit/>
          </a:bodyPr>
          <a:lstStyle/>
          <a:p>
            <a:pPr algn="l">
              <a:lnSpc>
                <a:spcPts val="3562"/>
              </a:lnSpc>
            </a:pPr>
            <a:r>
              <a:rPr lang="en-US" sz="2187">
                <a:solidFill>
                  <a:srgbClr val="E0D6DE"/>
                </a:solidFill>
                <a:latin typeface="Noto Sans"/>
                <a:ea typeface="Noto Sans"/>
                <a:cs typeface="Noto Sans"/>
                <a:sym typeface="Noto Sans"/>
              </a:rPr>
              <a:t>Cleaning, transforming, and selecting relevant data.</a:t>
            </a:r>
          </a:p>
        </p:txBody>
      </p:sp>
      <p:grpSp>
        <p:nvGrpSpPr>
          <p:cNvPr id="20" name="Group 20"/>
          <p:cNvGrpSpPr>
            <a:grpSpLocks noChangeAspect="1"/>
          </p:cNvGrpSpPr>
          <p:nvPr/>
        </p:nvGrpSpPr>
        <p:grpSpPr>
          <a:xfrm>
            <a:off x="6290816" y="3629917"/>
            <a:ext cx="5706219" cy="5706219"/>
            <a:chOff x="0" y="0"/>
            <a:chExt cx="7608292" cy="7608292"/>
          </a:xfrm>
        </p:grpSpPr>
        <p:sp>
          <p:nvSpPr>
            <p:cNvPr id="21" name="Freeform 21" descr="preencoded.png"/>
            <p:cNvSpPr/>
            <p:nvPr/>
          </p:nvSpPr>
          <p:spPr>
            <a:xfrm>
              <a:off x="0" y="0"/>
              <a:ext cx="7608316" cy="7608316"/>
            </a:xfrm>
            <a:custGeom>
              <a:avLst/>
              <a:gdLst/>
              <a:ahLst/>
              <a:cxnLst/>
              <a:rect l="l" t="t" r="r" b="b"/>
              <a:pathLst>
                <a:path w="7608316" h="7608316">
                  <a:moveTo>
                    <a:pt x="0" y="0"/>
                  </a:moveTo>
                  <a:lnTo>
                    <a:pt x="7608316" y="0"/>
                  </a:lnTo>
                  <a:lnTo>
                    <a:pt x="7608316" y="7608316"/>
                  </a:lnTo>
                  <a:lnTo>
                    <a:pt x="0" y="7608316"/>
                  </a:lnTo>
                  <a:lnTo>
                    <a:pt x="0" y="0"/>
                  </a:lnTo>
                  <a:close/>
                </a:path>
              </a:pathLst>
            </a:custGeom>
            <a:blipFill>
              <a:blip r:embed="rId10"/>
              <a:stretch>
                <a:fillRect/>
              </a:stretch>
            </a:blipFill>
          </p:spPr>
          <p:txBody>
            <a:bodyPr/>
            <a:lstStyle/>
            <a:p>
              <a:endParaRPr lang="en-US"/>
            </a:p>
          </p:txBody>
        </p:sp>
      </p:grpSp>
      <p:sp>
        <p:nvSpPr>
          <p:cNvPr id="22" name="Freeform 22" descr="preencoded.png"/>
          <p:cNvSpPr/>
          <p:nvPr/>
        </p:nvSpPr>
        <p:spPr>
          <a:xfrm>
            <a:off x="10899279" y="6614071"/>
            <a:ext cx="424160" cy="424160"/>
          </a:xfrm>
          <a:custGeom>
            <a:avLst/>
            <a:gdLst/>
            <a:ahLst/>
            <a:cxnLst/>
            <a:rect l="l" t="t" r="r" b="b"/>
            <a:pathLst>
              <a:path w="424160" h="424160">
                <a:moveTo>
                  <a:pt x="0" y="0"/>
                </a:moveTo>
                <a:lnTo>
                  <a:pt x="424160" y="0"/>
                </a:lnTo>
                <a:lnTo>
                  <a:pt x="424160" y="424160"/>
                </a:lnTo>
                <a:lnTo>
                  <a:pt x="0" y="424160"/>
                </a:lnTo>
                <a:lnTo>
                  <a:pt x="0" y="0"/>
                </a:lnTo>
                <a:close/>
              </a:path>
            </a:pathLst>
          </a:custGeom>
          <a:blipFill>
            <a:blip r:embed="rId11">
              <a:extLst>
                <a:ext uri="{96DAC541-7B7A-43D3-8B79-37D633B846F1}">
                  <asvg:svgBlip xmlns:asvg="http://schemas.microsoft.com/office/drawing/2016/SVG/main" r:embed="rId12"/>
                </a:ext>
              </a:extLst>
            </a:blip>
            <a:stretch>
              <a:fillRect t="-1111" b="-1111"/>
            </a:stretch>
          </a:blipFill>
        </p:spPr>
        <p:txBody>
          <a:bodyPr/>
          <a:lstStyle/>
          <a:p>
            <a:endParaRPr lang="en-US"/>
          </a:p>
        </p:txBody>
      </p:sp>
      <p:sp>
        <p:nvSpPr>
          <p:cNvPr id="23" name="TextBox 23"/>
          <p:cNvSpPr txBox="1"/>
          <p:nvPr/>
        </p:nvSpPr>
        <p:spPr>
          <a:xfrm>
            <a:off x="12280552" y="7728496"/>
            <a:ext cx="3544044" cy="481012"/>
          </a:xfrm>
          <a:prstGeom prst="rect">
            <a:avLst/>
          </a:prstGeom>
        </p:spPr>
        <p:txBody>
          <a:bodyPr lIns="0" tIns="0" rIns="0" bIns="0" rtlCol="0" anchor="t">
            <a:spAutoFit/>
          </a:bodyPr>
          <a:lstStyle/>
          <a:p>
            <a:pPr algn="l">
              <a:lnSpc>
                <a:spcPts val="3437"/>
              </a:lnSpc>
            </a:pPr>
            <a:r>
              <a:rPr lang="en-US" sz="2750">
                <a:solidFill>
                  <a:srgbClr val="E0D6DE"/>
                </a:solidFill>
                <a:latin typeface="Arimo"/>
                <a:ea typeface="Arimo"/>
                <a:cs typeface="Arimo"/>
                <a:sym typeface="Arimo"/>
              </a:rPr>
              <a:t>Modeling</a:t>
            </a:r>
          </a:p>
        </p:txBody>
      </p:sp>
      <p:sp>
        <p:nvSpPr>
          <p:cNvPr id="24" name="TextBox 24"/>
          <p:cNvSpPr txBox="1"/>
          <p:nvPr/>
        </p:nvSpPr>
        <p:spPr>
          <a:xfrm>
            <a:off x="12280552" y="8293894"/>
            <a:ext cx="5015210" cy="992981"/>
          </a:xfrm>
          <a:prstGeom prst="rect">
            <a:avLst/>
          </a:prstGeom>
        </p:spPr>
        <p:txBody>
          <a:bodyPr lIns="0" tIns="0" rIns="0" bIns="0" rtlCol="0" anchor="t">
            <a:spAutoFit/>
          </a:bodyPr>
          <a:lstStyle/>
          <a:p>
            <a:pPr algn="l">
              <a:lnSpc>
                <a:spcPts val="3562"/>
              </a:lnSpc>
            </a:pPr>
            <a:r>
              <a:rPr lang="en-US" sz="2187">
                <a:solidFill>
                  <a:srgbClr val="E0D6DE"/>
                </a:solidFill>
                <a:latin typeface="Noto Sans"/>
                <a:ea typeface="Noto Sans"/>
                <a:cs typeface="Noto Sans"/>
                <a:sym typeface="Noto Sans"/>
              </a:rPr>
              <a:t>Selecting and applying appropriate data mining techniques.</a:t>
            </a:r>
          </a:p>
        </p:txBody>
      </p:sp>
      <p:grpSp>
        <p:nvGrpSpPr>
          <p:cNvPr id="25" name="Group 25"/>
          <p:cNvGrpSpPr>
            <a:grpSpLocks noChangeAspect="1"/>
          </p:cNvGrpSpPr>
          <p:nvPr/>
        </p:nvGrpSpPr>
        <p:grpSpPr>
          <a:xfrm>
            <a:off x="6290816" y="3629917"/>
            <a:ext cx="5706219" cy="5706219"/>
            <a:chOff x="0" y="0"/>
            <a:chExt cx="7608292" cy="7608292"/>
          </a:xfrm>
        </p:grpSpPr>
        <p:sp>
          <p:nvSpPr>
            <p:cNvPr id="26" name="Freeform 26" descr="preencoded.png"/>
            <p:cNvSpPr/>
            <p:nvPr/>
          </p:nvSpPr>
          <p:spPr>
            <a:xfrm>
              <a:off x="0" y="0"/>
              <a:ext cx="7608316" cy="7608316"/>
            </a:xfrm>
            <a:custGeom>
              <a:avLst/>
              <a:gdLst/>
              <a:ahLst/>
              <a:cxnLst/>
              <a:rect l="l" t="t" r="r" b="b"/>
              <a:pathLst>
                <a:path w="7608316" h="7608316">
                  <a:moveTo>
                    <a:pt x="0" y="0"/>
                  </a:moveTo>
                  <a:lnTo>
                    <a:pt x="7608316" y="0"/>
                  </a:lnTo>
                  <a:lnTo>
                    <a:pt x="7608316" y="7608316"/>
                  </a:lnTo>
                  <a:lnTo>
                    <a:pt x="0" y="7608316"/>
                  </a:lnTo>
                  <a:lnTo>
                    <a:pt x="0" y="0"/>
                  </a:lnTo>
                  <a:close/>
                </a:path>
              </a:pathLst>
            </a:custGeom>
            <a:blipFill>
              <a:blip r:embed="rId13"/>
              <a:stretch>
                <a:fillRect/>
              </a:stretch>
            </a:blipFill>
          </p:spPr>
          <p:txBody>
            <a:bodyPr/>
            <a:lstStyle/>
            <a:p>
              <a:endParaRPr lang="en-US"/>
            </a:p>
          </p:txBody>
        </p:sp>
      </p:grpSp>
      <p:sp>
        <p:nvSpPr>
          <p:cNvPr id="27" name="Freeform 27" descr="preencoded.png"/>
          <p:cNvSpPr/>
          <p:nvPr/>
        </p:nvSpPr>
        <p:spPr>
          <a:xfrm>
            <a:off x="9618166" y="8146256"/>
            <a:ext cx="424160" cy="424160"/>
          </a:xfrm>
          <a:custGeom>
            <a:avLst/>
            <a:gdLst/>
            <a:ahLst/>
            <a:cxnLst/>
            <a:rect l="l" t="t" r="r" b="b"/>
            <a:pathLst>
              <a:path w="424160" h="424160">
                <a:moveTo>
                  <a:pt x="0" y="0"/>
                </a:moveTo>
                <a:lnTo>
                  <a:pt x="424160" y="0"/>
                </a:lnTo>
                <a:lnTo>
                  <a:pt x="424160" y="424160"/>
                </a:lnTo>
                <a:lnTo>
                  <a:pt x="0" y="424160"/>
                </a:lnTo>
                <a:lnTo>
                  <a:pt x="0" y="0"/>
                </a:lnTo>
                <a:close/>
              </a:path>
            </a:pathLst>
          </a:custGeom>
          <a:blipFill>
            <a:blip r:embed="rId14">
              <a:extLst>
                <a:ext uri="{96DAC541-7B7A-43D3-8B79-37D633B846F1}">
                  <asvg:svgBlip xmlns:asvg="http://schemas.microsoft.com/office/drawing/2016/SVG/main" r:embed="rId15"/>
                </a:ext>
              </a:extLst>
            </a:blip>
            <a:stretch>
              <a:fillRect t="-3333" b="-3333"/>
            </a:stretch>
          </a:blipFill>
        </p:spPr>
        <p:txBody>
          <a:bodyPr/>
          <a:lstStyle/>
          <a:p>
            <a:endParaRPr lang="en-US"/>
          </a:p>
        </p:txBody>
      </p:sp>
      <p:sp>
        <p:nvSpPr>
          <p:cNvPr id="28" name="TextBox 28"/>
          <p:cNvSpPr txBox="1"/>
          <p:nvPr/>
        </p:nvSpPr>
        <p:spPr>
          <a:xfrm>
            <a:off x="2463254" y="7728496"/>
            <a:ext cx="3544044" cy="481012"/>
          </a:xfrm>
          <a:prstGeom prst="rect">
            <a:avLst/>
          </a:prstGeom>
        </p:spPr>
        <p:txBody>
          <a:bodyPr lIns="0" tIns="0" rIns="0" bIns="0" rtlCol="0" anchor="t">
            <a:spAutoFit/>
          </a:bodyPr>
          <a:lstStyle/>
          <a:p>
            <a:pPr algn="r">
              <a:lnSpc>
                <a:spcPts val="3437"/>
              </a:lnSpc>
            </a:pPr>
            <a:r>
              <a:rPr lang="en-US" sz="2750">
                <a:solidFill>
                  <a:srgbClr val="E0D6DE"/>
                </a:solidFill>
                <a:latin typeface="Arimo"/>
                <a:ea typeface="Arimo"/>
                <a:cs typeface="Arimo"/>
                <a:sym typeface="Arimo"/>
              </a:rPr>
              <a:t>Evaluation</a:t>
            </a:r>
          </a:p>
        </p:txBody>
      </p:sp>
      <p:sp>
        <p:nvSpPr>
          <p:cNvPr id="29" name="TextBox 29"/>
          <p:cNvSpPr txBox="1"/>
          <p:nvPr/>
        </p:nvSpPr>
        <p:spPr>
          <a:xfrm>
            <a:off x="992238" y="8293894"/>
            <a:ext cx="5015061" cy="992981"/>
          </a:xfrm>
          <a:prstGeom prst="rect">
            <a:avLst/>
          </a:prstGeom>
        </p:spPr>
        <p:txBody>
          <a:bodyPr lIns="0" tIns="0" rIns="0" bIns="0" rtlCol="0" anchor="t">
            <a:spAutoFit/>
          </a:bodyPr>
          <a:lstStyle/>
          <a:p>
            <a:pPr algn="r">
              <a:lnSpc>
                <a:spcPts val="3562"/>
              </a:lnSpc>
            </a:pPr>
            <a:r>
              <a:rPr lang="en-US" sz="2187">
                <a:solidFill>
                  <a:srgbClr val="E0D6DE"/>
                </a:solidFill>
                <a:latin typeface="Noto Sans"/>
                <a:ea typeface="Noto Sans"/>
                <a:cs typeface="Noto Sans"/>
                <a:sym typeface="Noto Sans"/>
              </a:rPr>
              <a:t>Calculating model accuracy and success rates.</a:t>
            </a:r>
          </a:p>
        </p:txBody>
      </p:sp>
      <p:grpSp>
        <p:nvGrpSpPr>
          <p:cNvPr id="30" name="Group 30"/>
          <p:cNvGrpSpPr>
            <a:grpSpLocks noChangeAspect="1"/>
          </p:cNvGrpSpPr>
          <p:nvPr/>
        </p:nvGrpSpPr>
        <p:grpSpPr>
          <a:xfrm>
            <a:off x="6290816" y="3629917"/>
            <a:ext cx="5706219" cy="5706219"/>
            <a:chOff x="0" y="0"/>
            <a:chExt cx="7608292" cy="7608292"/>
          </a:xfrm>
        </p:grpSpPr>
        <p:sp>
          <p:nvSpPr>
            <p:cNvPr id="31" name="Freeform 31" descr="preencoded.png"/>
            <p:cNvSpPr/>
            <p:nvPr/>
          </p:nvSpPr>
          <p:spPr>
            <a:xfrm>
              <a:off x="0" y="0"/>
              <a:ext cx="7608316" cy="7608316"/>
            </a:xfrm>
            <a:custGeom>
              <a:avLst/>
              <a:gdLst/>
              <a:ahLst/>
              <a:cxnLst/>
              <a:rect l="l" t="t" r="r" b="b"/>
              <a:pathLst>
                <a:path w="7608316" h="7608316">
                  <a:moveTo>
                    <a:pt x="0" y="0"/>
                  </a:moveTo>
                  <a:lnTo>
                    <a:pt x="7608316" y="0"/>
                  </a:lnTo>
                  <a:lnTo>
                    <a:pt x="7608316" y="7608316"/>
                  </a:lnTo>
                  <a:lnTo>
                    <a:pt x="0" y="7608316"/>
                  </a:lnTo>
                  <a:lnTo>
                    <a:pt x="0" y="0"/>
                  </a:lnTo>
                  <a:close/>
                </a:path>
              </a:pathLst>
            </a:custGeom>
            <a:blipFill>
              <a:blip r:embed="rId16"/>
              <a:stretch>
                <a:fillRect/>
              </a:stretch>
            </a:blipFill>
          </p:spPr>
          <p:txBody>
            <a:bodyPr/>
            <a:lstStyle/>
            <a:p>
              <a:endParaRPr lang="en-US"/>
            </a:p>
          </p:txBody>
        </p:sp>
      </p:grpSp>
      <p:sp>
        <p:nvSpPr>
          <p:cNvPr id="32" name="Freeform 32" descr="preencoded.png"/>
          <p:cNvSpPr/>
          <p:nvPr/>
        </p:nvSpPr>
        <p:spPr>
          <a:xfrm>
            <a:off x="7650659" y="7802910"/>
            <a:ext cx="424160" cy="424160"/>
          </a:xfrm>
          <a:custGeom>
            <a:avLst/>
            <a:gdLst/>
            <a:ahLst/>
            <a:cxnLst/>
            <a:rect l="l" t="t" r="r" b="b"/>
            <a:pathLst>
              <a:path w="424160" h="424160">
                <a:moveTo>
                  <a:pt x="0" y="0"/>
                </a:moveTo>
                <a:lnTo>
                  <a:pt x="424160" y="0"/>
                </a:lnTo>
                <a:lnTo>
                  <a:pt x="424160" y="424160"/>
                </a:lnTo>
                <a:lnTo>
                  <a:pt x="0" y="424160"/>
                </a:lnTo>
                <a:lnTo>
                  <a:pt x="0" y="0"/>
                </a:lnTo>
                <a:close/>
              </a:path>
            </a:pathLst>
          </a:custGeom>
          <a:blipFill>
            <a:blip r:embed="rId17">
              <a:extLst>
                <a:ext uri="{96DAC541-7B7A-43D3-8B79-37D633B846F1}">
                  <asvg:svgBlip xmlns:asvg="http://schemas.microsoft.com/office/drawing/2016/SVG/main" r:embed="rId18"/>
                </a:ext>
              </a:extLst>
            </a:blip>
            <a:stretch>
              <a:fillRect l="-5555" r="-5555"/>
            </a:stretch>
          </a:blipFill>
        </p:spPr>
        <p:txBody>
          <a:bodyPr/>
          <a:lstStyle/>
          <a:p>
            <a:endParaRPr lang="en-US"/>
          </a:p>
        </p:txBody>
      </p:sp>
      <p:sp>
        <p:nvSpPr>
          <p:cNvPr id="33" name="TextBox 33"/>
          <p:cNvSpPr txBox="1"/>
          <p:nvPr/>
        </p:nvSpPr>
        <p:spPr>
          <a:xfrm>
            <a:off x="2179736" y="5684639"/>
            <a:ext cx="3544044" cy="481012"/>
          </a:xfrm>
          <a:prstGeom prst="rect">
            <a:avLst/>
          </a:prstGeom>
        </p:spPr>
        <p:txBody>
          <a:bodyPr lIns="0" tIns="0" rIns="0" bIns="0" rtlCol="0" anchor="t">
            <a:spAutoFit/>
          </a:bodyPr>
          <a:lstStyle/>
          <a:p>
            <a:pPr algn="r">
              <a:lnSpc>
                <a:spcPts val="3437"/>
              </a:lnSpc>
            </a:pPr>
            <a:r>
              <a:rPr lang="en-US" sz="2750">
                <a:solidFill>
                  <a:srgbClr val="E0D6DE"/>
                </a:solidFill>
                <a:latin typeface="Arimo"/>
                <a:ea typeface="Arimo"/>
                <a:cs typeface="Arimo"/>
                <a:sym typeface="Arimo"/>
              </a:rPr>
              <a:t>Deployment</a:t>
            </a:r>
          </a:p>
        </p:txBody>
      </p:sp>
      <p:sp>
        <p:nvSpPr>
          <p:cNvPr id="34" name="TextBox 34"/>
          <p:cNvSpPr txBox="1"/>
          <p:nvPr/>
        </p:nvSpPr>
        <p:spPr>
          <a:xfrm>
            <a:off x="992238" y="6250037"/>
            <a:ext cx="4731544" cy="992981"/>
          </a:xfrm>
          <a:prstGeom prst="rect">
            <a:avLst/>
          </a:prstGeom>
        </p:spPr>
        <p:txBody>
          <a:bodyPr lIns="0" tIns="0" rIns="0" bIns="0" rtlCol="0" anchor="t">
            <a:spAutoFit/>
          </a:bodyPr>
          <a:lstStyle/>
          <a:p>
            <a:pPr algn="r">
              <a:lnSpc>
                <a:spcPts val="3562"/>
              </a:lnSpc>
            </a:pPr>
            <a:r>
              <a:rPr lang="en-US" sz="2187">
                <a:solidFill>
                  <a:srgbClr val="E0D6DE"/>
                </a:solidFill>
                <a:latin typeface="Noto Sans"/>
                <a:ea typeface="Noto Sans"/>
                <a:cs typeface="Noto Sans"/>
                <a:sym typeface="Noto Sans"/>
              </a:rPr>
              <a:t>Planning and monitoring model implementation.</a:t>
            </a:r>
          </a:p>
        </p:txBody>
      </p:sp>
      <p:grpSp>
        <p:nvGrpSpPr>
          <p:cNvPr id="35" name="Group 35"/>
          <p:cNvGrpSpPr>
            <a:grpSpLocks noChangeAspect="1"/>
          </p:cNvGrpSpPr>
          <p:nvPr/>
        </p:nvGrpSpPr>
        <p:grpSpPr>
          <a:xfrm>
            <a:off x="6290816" y="3629917"/>
            <a:ext cx="5706219" cy="5706219"/>
            <a:chOff x="0" y="0"/>
            <a:chExt cx="7608292" cy="7608292"/>
          </a:xfrm>
        </p:grpSpPr>
        <p:sp>
          <p:nvSpPr>
            <p:cNvPr id="36" name="Freeform 36" descr="preencoded.png"/>
            <p:cNvSpPr/>
            <p:nvPr/>
          </p:nvSpPr>
          <p:spPr>
            <a:xfrm>
              <a:off x="0" y="0"/>
              <a:ext cx="7608316" cy="7608316"/>
            </a:xfrm>
            <a:custGeom>
              <a:avLst/>
              <a:gdLst/>
              <a:ahLst/>
              <a:cxnLst/>
              <a:rect l="l" t="t" r="r" b="b"/>
              <a:pathLst>
                <a:path w="7608316" h="7608316">
                  <a:moveTo>
                    <a:pt x="0" y="0"/>
                  </a:moveTo>
                  <a:lnTo>
                    <a:pt x="7608316" y="0"/>
                  </a:lnTo>
                  <a:lnTo>
                    <a:pt x="7608316" y="7608316"/>
                  </a:lnTo>
                  <a:lnTo>
                    <a:pt x="0" y="7608316"/>
                  </a:lnTo>
                  <a:lnTo>
                    <a:pt x="0" y="0"/>
                  </a:lnTo>
                  <a:close/>
                </a:path>
              </a:pathLst>
            </a:custGeom>
            <a:blipFill>
              <a:blip r:embed="rId19"/>
              <a:stretch>
                <a:fillRect/>
              </a:stretch>
            </a:blipFill>
          </p:spPr>
          <p:txBody>
            <a:bodyPr/>
            <a:lstStyle/>
            <a:p>
              <a:endParaRPr lang="en-US"/>
            </a:p>
          </p:txBody>
        </p:sp>
      </p:grpSp>
      <p:sp>
        <p:nvSpPr>
          <p:cNvPr id="37" name="Freeform 37" descr="preencoded.png"/>
          <p:cNvSpPr/>
          <p:nvPr/>
        </p:nvSpPr>
        <p:spPr>
          <a:xfrm>
            <a:off x="6964264" y="5927377"/>
            <a:ext cx="424160" cy="424160"/>
          </a:xfrm>
          <a:custGeom>
            <a:avLst/>
            <a:gdLst/>
            <a:ahLst/>
            <a:cxnLst/>
            <a:rect l="l" t="t" r="r" b="b"/>
            <a:pathLst>
              <a:path w="424160" h="424160">
                <a:moveTo>
                  <a:pt x="0" y="0"/>
                </a:moveTo>
                <a:lnTo>
                  <a:pt x="424160" y="0"/>
                </a:lnTo>
                <a:lnTo>
                  <a:pt x="424160" y="424160"/>
                </a:lnTo>
                <a:lnTo>
                  <a:pt x="0" y="424160"/>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txBody>
          <a:bodyPr/>
          <a:lstStyle/>
          <a:p>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0" y="0"/>
            <a:ext cx="18288000" cy="10287000"/>
            <a:chOff x="0" y="0"/>
            <a:chExt cx="24384000" cy="13716000"/>
          </a:xfrm>
        </p:grpSpPr>
        <p:sp>
          <p:nvSpPr>
            <p:cNvPr id="3" name="Freeform 3" descr="preencoded.png"/>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3"/>
              <a:stretch>
                <a:fillRect/>
              </a:stretch>
            </a:blipFill>
          </p:spPr>
          <p:txBody>
            <a:bodyPr/>
            <a:lstStyle/>
            <a:p>
              <a:endParaRPr lang="en-US"/>
            </a:p>
          </p:txBody>
        </p:sp>
      </p:grpSp>
      <p:grpSp>
        <p:nvGrpSpPr>
          <p:cNvPr id="4" name="Group 4"/>
          <p:cNvGrpSpPr/>
          <p:nvPr/>
        </p:nvGrpSpPr>
        <p:grpSpPr>
          <a:xfrm>
            <a:off x="-12290" y="-11430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07070C"/>
            </a:solidFill>
            <a:ln w="12700">
              <a:solidFill>
                <a:srgbClr val="000000"/>
              </a:solidFill>
            </a:ln>
          </p:spPr>
          <p:txBody>
            <a:bodyPr/>
            <a:lstStyle/>
            <a:p>
              <a:endParaRPr lang="en-US"/>
            </a:p>
          </p:txBody>
        </p:sp>
      </p:grpSp>
      <p:sp>
        <p:nvSpPr>
          <p:cNvPr id="6" name="TextBox 6"/>
          <p:cNvSpPr txBox="1"/>
          <p:nvPr/>
        </p:nvSpPr>
        <p:spPr>
          <a:xfrm>
            <a:off x="925711" y="891779"/>
            <a:ext cx="16436578" cy="1719560"/>
          </a:xfrm>
          <a:prstGeom prst="rect">
            <a:avLst/>
          </a:prstGeom>
        </p:spPr>
        <p:txBody>
          <a:bodyPr lIns="0" tIns="0" rIns="0" bIns="0" rtlCol="0" anchor="t">
            <a:spAutoFit/>
          </a:bodyPr>
          <a:lstStyle/>
          <a:p>
            <a:pPr algn="l">
              <a:lnSpc>
                <a:spcPts val="6500"/>
              </a:lnSpc>
            </a:pPr>
            <a:r>
              <a:rPr lang="en-US" sz="5187">
                <a:solidFill>
                  <a:srgbClr val="97B8FF"/>
                </a:solidFill>
                <a:latin typeface="Arimo"/>
                <a:ea typeface="Arimo"/>
                <a:cs typeface="Arimo"/>
                <a:sym typeface="Arimo"/>
              </a:rPr>
              <a:t>Data Understanding: Pima Indian Diabetes Dataset</a:t>
            </a:r>
          </a:p>
        </p:txBody>
      </p:sp>
      <p:grpSp>
        <p:nvGrpSpPr>
          <p:cNvPr id="7" name="Group 7"/>
          <p:cNvGrpSpPr>
            <a:grpSpLocks noChangeAspect="1"/>
          </p:cNvGrpSpPr>
          <p:nvPr/>
        </p:nvGrpSpPr>
        <p:grpSpPr>
          <a:xfrm>
            <a:off x="925711" y="3305472"/>
            <a:ext cx="7895630" cy="4391918"/>
            <a:chOff x="0" y="0"/>
            <a:chExt cx="10527507" cy="5855890"/>
          </a:xfrm>
        </p:grpSpPr>
        <p:sp>
          <p:nvSpPr>
            <p:cNvPr id="8" name="Freeform 8" descr="preencoded.png"/>
            <p:cNvSpPr/>
            <p:nvPr/>
          </p:nvSpPr>
          <p:spPr>
            <a:xfrm>
              <a:off x="0" y="0"/>
              <a:ext cx="10527538" cy="5855843"/>
            </a:xfrm>
            <a:custGeom>
              <a:avLst/>
              <a:gdLst/>
              <a:ahLst/>
              <a:cxnLst/>
              <a:rect l="l" t="t" r="r" b="b"/>
              <a:pathLst>
                <a:path w="10527538" h="5855843">
                  <a:moveTo>
                    <a:pt x="0" y="0"/>
                  </a:moveTo>
                  <a:lnTo>
                    <a:pt x="10527538" y="0"/>
                  </a:lnTo>
                  <a:lnTo>
                    <a:pt x="10527538" y="5855843"/>
                  </a:lnTo>
                  <a:lnTo>
                    <a:pt x="0" y="5855843"/>
                  </a:lnTo>
                  <a:lnTo>
                    <a:pt x="0" y="0"/>
                  </a:lnTo>
                  <a:close/>
                </a:path>
              </a:pathLst>
            </a:custGeom>
            <a:blipFill>
              <a:blip r:embed="rId4"/>
              <a:stretch>
                <a:fillRect l="-13" r="-13"/>
              </a:stretch>
            </a:blipFill>
          </p:spPr>
          <p:txBody>
            <a:bodyPr/>
            <a:lstStyle/>
            <a:p>
              <a:endParaRPr lang="en-US"/>
            </a:p>
          </p:txBody>
        </p:sp>
      </p:grpSp>
      <p:sp>
        <p:nvSpPr>
          <p:cNvPr id="9" name="TextBox 9"/>
          <p:cNvSpPr txBox="1"/>
          <p:nvPr/>
        </p:nvSpPr>
        <p:spPr>
          <a:xfrm>
            <a:off x="9476185" y="3234332"/>
            <a:ext cx="3967311" cy="533995"/>
          </a:xfrm>
          <a:prstGeom prst="rect">
            <a:avLst/>
          </a:prstGeom>
        </p:spPr>
        <p:txBody>
          <a:bodyPr lIns="0" tIns="0" rIns="0" bIns="0" rtlCol="0" anchor="t">
            <a:spAutoFit/>
          </a:bodyPr>
          <a:lstStyle/>
          <a:p>
            <a:pPr algn="l">
              <a:lnSpc>
                <a:spcPts val="3875"/>
              </a:lnSpc>
            </a:pPr>
            <a:r>
              <a:rPr lang="en-US" sz="3062">
                <a:solidFill>
                  <a:srgbClr val="97B8FF"/>
                </a:solidFill>
                <a:latin typeface="Arimo"/>
                <a:ea typeface="Arimo"/>
                <a:cs typeface="Arimo"/>
                <a:sym typeface="Arimo"/>
              </a:rPr>
              <a:t>Source &amp; Objective</a:t>
            </a:r>
          </a:p>
        </p:txBody>
      </p:sp>
      <p:sp>
        <p:nvSpPr>
          <p:cNvPr id="10" name="TextBox 10"/>
          <p:cNvSpPr txBox="1"/>
          <p:nvPr/>
        </p:nvSpPr>
        <p:spPr>
          <a:xfrm>
            <a:off x="9476185" y="3956596"/>
            <a:ext cx="7895630" cy="922436"/>
          </a:xfrm>
          <a:prstGeom prst="rect">
            <a:avLst/>
          </a:prstGeom>
        </p:spPr>
        <p:txBody>
          <a:bodyPr lIns="0" tIns="0" rIns="0" bIns="0" rtlCol="0" anchor="t">
            <a:spAutoFit/>
          </a:bodyPr>
          <a:lstStyle/>
          <a:p>
            <a:pPr marL="311051" lvl="1" indent="-155525" algn="l">
              <a:lnSpc>
                <a:spcPts val="3312"/>
              </a:lnSpc>
              <a:buFont typeface="Arial"/>
              <a:buChar char="•"/>
            </a:pPr>
            <a:r>
              <a:rPr lang="en-US" sz="2062">
                <a:solidFill>
                  <a:srgbClr val="E0D6DE"/>
                </a:solidFill>
                <a:latin typeface="Noto Sans"/>
                <a:ea typeface="Noto Sans"/>
                <a:cs typeface="Noto Sans"/>
                <a:sym typeface="Noto Sans"/>
              </a:rPr>
              <a:t>Dataset from the National Institute of Diabetes and Digestive and Kidney Diseases.</a:t>
            </a:r>
          </a:p>
        </p:txBody>
      </p:sp>
      <p:sp>
        <p:nvSpPr>
          <p:cNvPr id="11" name="TextBox 11"/>
          <p:cNvSpPr txBox="1"/>
          <p:nvPr/>
        </p:nvSpPr>
        <p:spPr>
          <a:xfrm>
            <a:off x="9476185" y="4895404"/>
            <a:ext cx="7895630" cy="1345555"/>
          </a:xfrm>
          <a:prstGeom prst="rect">
            <a:avLst/>
          </a:prstGeom>
        </p:spPr>
        <p:txBody>
          <a:bodyPr lIns="0" tIns="0" rIns="0" bIns="0" rtlCol="0" anchor="t">
            <a:spAutoFit/>
          </a:bodyPr>
          <a:lstStyle/>
          <a:p>
            <a:pPr marL="311051" lvl="1" indent="-155525" algn="l">
              <a:lnSpc>
                <a:spcPts val="3312"/>
              </a:lnSpc>
              <a:buFont typeface="Arial"/>
              <a:buChar char="•"/>
            </a:pPr>
            <a:r>
              <a:rPr lang="en-US" sz="2062">
                <a:solidFill>
                  <a:srgbClr val="E0D6DE"/>
                </a:solidFill>
                <a:latin typeface="Noto Sans"/>
                <a:ea typeface="Noto Sans"/>
                <a:cs typeface="Noto Sans"/>
                <a:sym typeface="Noto Sans"/>
              </a:rPr>
              <a:t>Credited to the UCI Machine Learning Database Repository. </a:t>
            </a:r>
            <a:r>
              <a:rPr lang="en-US" sz="2062" u="sng">
                <a:solidFill>
                  <a:srgbClr val="97B8FF"/>
                </a:solidFill>
                <a:latin typeface="Noto Sans"/>
                <a:ea typeface="Noto Sans"/>
                <a:cs typeface="Noto Sans"/>
                <a:sym typeface="Noto Sans"/>
                <a:hlinkClick r:id="rId5" tooltip="https://www.kaggle.com/datasets/uciml/pima-indians-diabetes-database"/>
              </a:rPr>
              <a:t>https://www.kaggle.com/datasets/uciml/pima-indians-diabetes-database</a:t>
            </a:r>
          </a:p>
        </p:txBody>
      </p:sp>
      <p:sp>
        <p:nvSpPr>
          <p:cNvPr id="12" name="TextBox 12"/>
          <p:cNvSpPr txBox="1"/>
          <p:nvPr/>
        </p:nvSpPr>
        <p:spPr>
          <a:xfrm>
            <a:off x="9476185" y="6257330"/>
            <a:ext cx="7895630" cy="499319"/>
          </a:xfrm>
          <a:prstGeom prst="rect">
            <a:avLst/>
          </a:prstGeom>
        </p:spPr>
        <p:txBody>
          <a:bodyPr lIns="0" tIns="0" rIns="0" bIns="0" rtlCol="0" anchor="t">
            <a:spAutoFit/>
          </a:bodyPr>
          <a:lstStyle/>
          <a:p>
            <a:pPr marL="311051" lvl="1" indent="-155525" algn="l">
              <a:lnSpc>
                <a:spcPts val="3312"/>
              </a:lnSpc>
              <a:buFont typeface="Arial"/>
              <a:buChar char="•"/>
            </a:pPr>
            <a:r>
              <a:rPr lang="en-US" sz="2062">
                <a:solidFill>
                  <a:srgbClr val="E0D6DE"/>
                </a:solidFill>
                <a:latin typeface="Noto Sans"/>
                <a:ea typeface="Noto Sans"/>
                <a:cs typeface="Noto Sans"/>
                <a:sym typeface="Noto Sans"/>
              </a:rPr>
              <a:t>Goal: Predict diabetes based on diagnostic measurements.</a:t>
            </a:r>
          </a:p>
        </p:txBody>
      </p:sp>
      <p:sp>
        <p:nvSpPr>
          <p:cNvPr id="13" name="TextBox 13"/>
          <p:cNvSpPr txBox="1"/>
          <p:nvPr/>
        </p:nvSpPr>
        <p:spPr>
          <a:xfrm>
            <a:off x="9476185" y="6983015"/>
            <a:ext cx="4719935" cy="533995"/>
          </a:xfrm>
          <a:prstGeom prst="rect">
            <a:avLst/>
          </a:prstGeom>
        </p:spPr>
        <p:txBody>
          <a:bodyPr lIns="0" tIns="0" rIns="0" bIns="0" rtlCol="0" anchor="t">
            <a:spAutoFit/>
          </a:bodyPr>
          <a:lstStyle/>
          <a:p>
            <a:pPr algn="l">
              <a:lnSpc>
                <a:spcPts val="3875"/>
              </a:lnSpc>
            </a:pPr>
            <a:r>
              <a:rPr lang="en-US" sz="3062">
                <a:solidFill>
                  <a:srgbClr val="97B8FF"/>
                </a:solidFill>
                <a:latin typeface="Arimo"/>
                <a:ea typeface="Arimo"/>
                <a:cs typeface="Arimo"/>
                <a:sym typeface="Arimo"/>
              </a:rPr>
              <a:t>Sample Characteristics</a:t>
            </a:r>
          </a:p>
        </p:txBody>
      </p:sp>
      <p:sp>
        <p:nvSpPr>
          <p:cNvPr id="14" name="TextBox 14"/>
          <p:cNvSpPr txBox="1"/>
          <p:nvPr/>
        </p:nvSpPr>
        <p:spPr>
          <a:xfrm>
            <a:off x="9476185" y="7705279"/>
            <a:ext cx="7895630" cy="385683"/>
          </a:xfrm>
          <a:prstGeom prst="rect">
            <a:avLst/>
          </a:prstGeom>
        </p:spPr>
        <p:txBody>
          <a:bodyPr lIns="0" tIns="0" rIns="0" bIns="0" rtlCol="0" anchor="t">
            <a:spAutoFit/>
          </a:bodyPr>
          <a:lstStyle/>
          <a:p>
            <a:pPr marL="311051" lvl="1" indent="-155525" algn="l">
              <a:lnSpc>
                <a:spcPts val="3312"/>
              </a:lnSpc>
              <a:buFont typeface="Arial"/>
              <a:buChar char="•"/>
            </a:pPr>
            <a:r>
              <a:rPr lang="ar-EG" sz="2062" dirty="0">
                <a:solidFill>
                  <a:srgbClr val="E0D6DE"/>
                </a:solidFill>
                <a:latin typeface="Noto Sans"/>
                <a:ea typeface="Noto Sans"/>
                <a:cs typeface="Noto Sans"/>
                <a:sym typeface="Noto Sans"/>
              </a:rPr>
              <a:t>498</a:t>
            </a:r>
            <a:r>
              <a:rPr lang="en-US" sz="2062" dirty="0">
                <a:solidFill>
                  <a:srgbClr val="E0D6DE"/>
                </a:solidFill>
                <a:latin typeface="Noto Sans"/>
                <a:ea typeface="Noto Sans"/>
                <a:cs typeface="Noto Sans"/>
                <a:sym typeface="Noto Sans"/>
              </a:rPr>
              <a:t> total samples.</a:t>
            </a:r>
          </a:p>
        </p:txBody>
      </p:sp>
      <p:sp>
        <p:nvSpPr>
          <p:cNvPr id="15" name="TextBox 15"/>
          <p:cNvSpPr txBox="1"/>
          <p:nvPr/>
        </p:nvSpPr>
        <p:spPr>
          <a:xfrm>
            <a:off x="9476185" y="8220967"/>
            <a:ext cx="7895630" cy="499319"/>
          </a:xfrm>
          <a:prstGeom prst="rect">
            <a:avLst/>
          </a:prstGeom>
        </p:spPr>
        <p:txBody>
          <a:bodyPr lIns="0" tIns="0" rIns="0" bIns="0" rtlCol="0" anchor="t">
            <a:spAutoFit/>
          </a:bodyPr>
          <a:lstStyle/>
          <a:p>
            <a:pPr marL="311051" lvl="1" indent="-155525" algn="l">
              <a:lnSpc>
                <a:spcPts val="3312"/>
              </a:lnSpc>
              <a:buFont typeface="Arial"/>
              <a:buChar char="•"/>
            </a:pPr>
            <a:r>
              <a:rPr lang="en-US" sz="2062" dirty="0">
                <a:solidFill>
                  <a:srgbClr val="E0D6DE"/>
                </a:solidFill>
                <a:latin typeface="Noto Sans"/>
                <a:ea typeface="Noto Sans"/>
                <a:cs typeface="Noto Sans"/>
                <a:sym typeface="Noto Sans"/>
              </a:rPr>
              <a:t>All patients are females, at least 21 years of age.</a:t>
            </a:r>
          </a:p>
        </p:txBody>
      </p:sp>
      <p:sp>
        <p:nvSpPr>
          <p:cNvPr id="16" name="TextBox 16"/>
          <p:cNvSpPr txBox="1"/>
          <p:nvPr/>
        </p:nvSpPr>
        <p:spPr>
          <a:xfrm>
            <a:off x="9476185" y="8736657"/>
            <a:ext cx="7895630" cy="499319"/>
          </a:xfrm>
          <a:prstGeom prst="rect">
            <a:avLst/>
          </a:prstGeom>
        </p:spPr>
        <p:txBody>
          <a:bodyPr lIns="0" tIns="0" rIns="0" bIns="0" rtlCol="0" anchor="t">
            <a:spAutoFit/>
          </a:bodyPr>
          <a:lstStyle/>
          <a:p>
            <a:pPr marL="311051" lvl="1" indent="-155525" algn="l">
              <a:lnSpc>
                <a:spcPts val="3312"/>
              </a:lnSpc>
              <a:buFont typeface="Arial"/>
              <a:buChar char="•"/>
            </a:pPr>
            <a:r>
              <a:rPr lang="en-US" sz="2062" dirty="0">
                <a:solidFill>
                  <a:srgbClr val="E0D6DE"/>
                </a:solidFill>
                <a:latin typeface="Noto Sans"/>
                <a:ea typeface="Noto Sans"/>
                <a:cs typeface="Noto Sans"/>
                <a:sym typeface="Noto Sans"/>
              </a:rPr>
              <a:t>Distribution: 500 non-diabetic, 269 diabetic individuals.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0" y="0"/>
            <a:ext cx="18288000" cy="10287000"/>
            <a:chOff x="0" y="0"/>
            <a:chExt cx="24384000" cy="13716000"/>
          </a:xfrm>
        </p:grpSpPr>
        <p:sp>
          <p:nvSpPr>
            <p:cNvPr id="3" name="Freeform 3" descr="preencoded.png"/>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3"/>
              <a:stretch>
                <a:fillRect/>
              </a:stretch>
            </a:blipFill>
          </p:spPr>
          <p:txBody>
            <a:bodyPr/>
            <a:lstStyle/>
            <a:p>
              <a:endParaRPr lang="en-US"/>
            </a:p>
          </p:txBody>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07070C"/>
            </a:solidFill>
            <a:ln w="12700">
              <a:solidFill>
                <a:srgbClr val="000000"/>
              </a:solidFill>
            </a:ln>
          </p:spPr>
          <p:txBody>
            <a:bodyPr/>
            <a:lstStyle/>
            <a:p>
              <a:endParaRPr lang="en-US"/>
            </a:p>
          </p:txBody>
        </p:sp>
      </p:grpSp>
      <p:sp>
        <p:nvSpPr>
          <p:cNvPr id="6" name="TextBox 6"/>
          <p:cNvSpPr txBox="1"/>
          <p:nvPr/>
        </p:nvSpPr>
        <p:spPr>
          <a:xfrm>
            <a:off x="816025" y="603051"/>
            <a:ext cx="11176099" cy="766762"/>
          </a:xfrm>
          <a:prstGeom prst="rect">
            <a:avLst/>
          </a:prstGeom>
        </p:spPr>
        <p:txBody>
          <a:bodyPr lIns="0" tIns="0" rIns="0" bIns="0" rtlCol="0" anchor="t">
            <a:spAutoFit/>
          </a:bodyPr>
          <a:lstStyle/>
          <a:p>
            <a:pPr algn="l">
              <a:lnSpc>
                <a:spcPts val="5687"/>
              </a:lnSpc>
            </a:pPr>
            <a:r>
              <a:rPr lang="en-US" sz="4562">
                <a:solidFill>
                  <a:srgbClr val="97B8FF"/>
                </a:solidFill>
                <a:latin typeface="Arimo"/>
                <a:ea typeface="Arimo"/>
                <a:cs typeface="Arimo"/>
                <a:sym typeface="Arimo"/>
              </a:rPr>
              <a:t>Key Attributes for Diabetes Detection</a:t>
            </a:r>
          </a:p>
        </p:txBody>
      </p:sp>
      <p:sp>
        <p:nvSpPr>
          <p:cNvPr id="7" name="TextBox 7"/>
          <p:cNvSpPr txBox="1"/>
          <p:nvPr/>
        </p:nvSpPr>
        <p:spPr>
          <a:xfrm>
            <a:off x="816025" y="1769417"/>
            <a:ext cx="16655951" cy="439787"/>
          </a:xfrm>
          <a:prstGeom prst="rect">
            <a:avLst/>
          </a:prstGeom>
        </p:spPr>
        <p:txBody>
          <a:bodyPr lIns="0" tIns="0" rIns="0" bIns="0" rtlCol="0" anchor="t">
            <a:spAutoFit/>
          </a:bodyPr>
          <a:lstStyle/>
          <a:p>
            <a:pPr algn="l">
              <a:lnSpc>
                <a:spcPts val="2937"/>
              </a:lnSpc>
            </a:pPr>
            <a:r>
              <a:rPr lang="en-US" sz="1812">
                <a:solidFill>
                  <a:srgbClr val="E0D6DE"/>
                </a:solidFill>
                <a:latin typeface="Noto Sans"/>
                <a:ea typeface="Noto Sans"/>
                <a:cs typeface="Noto Sans"/>
                <a:sym typeface="Noto Sans"/>
              </a:rPr>
              <a:t>The dataset comprises nine attributes: eight independent variables and one dependent class variable.</a:t>
            </a:r>
          </a:p>
        </p:txBody>
      </p:sp>
      <p:grpSp>
        <p:nvGrpSpPr>
          <p:cNvPr id="8" name="Group 8"/>
          <p:cNvGrpSpPr/>
          <p:nvPr/>
        </p:nvGrpSpPr>
        <p:grpSpPr>
          <a:xfrm>
            <a:off x="811262" y="2466678"/>
            <a:ext cx="16665476" cy="7195542"/>
            <a:chOff x="0" y="0"/>
            <a:chExt cx="22220635" cy="9594057"/>
          </a:xfrm>
        </p:grpSpPr>
        <p:sp>
          <p:nvSpPr>
            <p:cNvPr id="9" name="Freeform 9"/>
            <p:cNvSpPr/>
            <p:nvPr/>
          </p:nvSpPr>
          <p:spPr>
            <a:xfrm>
              <a:off x="0" y="0"/>
              <a:ext cx="22220682" cy="9593961"/>
            </a:xfrm>
            <a:custGeom>
              <a:avLst/>
              <a:gdLst/>
              <a:ahLst/>
              <a:cxnLst/>
              <a:rect l="l" t="t" r="r" b="b"/>
              <a:pathLst>
                <a:path w="22220682" h="9593961">
                  <a:moveTo>
                    <a:pt x="0" y="52959"/>
                  </a:moveTo>
                  <a:cubicBezTo>
                    <a:pt x="0" y="23749"/>
                    <a:pt x="23749" y="0"/>
                    <a:pt x="53086" y="0"/>
                  </a:cubicBezTo>
                  <a:lnTo>
                    <a:pt x="22167597" y="0"/>
                  </a:lnTo>
                  <a:lnTo>
                    <a:pt x="22167597" y="6350"/>
                  </a:lnTo>
                  <a:lnTo>
                    <a:pt x="22167597" y="0"/>
                  </a:lnTo>
                  <a:cubicBezTo>
                    <a:pt x="22196933" y="0"/>
                    <a:pt x="22220682" y="23749"/>
                    <a:pt x="22220682" y="52959"/>
                  </a:cubicBezTo>
                  <a:lnTo>
                    <a:pt x="22214332" y="52959"/>
                  </a:lnTo>
                  <a:lnTo>
                    <a:pt x="22220682" y="52959"/>
                  </a:lnTo>
                  <a:lnTo>
                    <a:pt x="22220682" y="9541002"/>
                  </a:lnTo>
                  <a:lnTo>
                    <a:pt x="22214332" y="9541002"/>
                  </a:lnTo>
                  <a:lnTo>
                    <a:pt x="22220682" y="9541002"/>
                  </a:lnTo>
                  <a:cubicBezTo>
                    <a:pt x="22220682" y="9570339"/>
                    <a:pt x="22196933" y="9593961"/>
                    <a:pt x="22167597" y="9593961"/>
                  </a:cubicBezTo>
                  <a:lnTo>
                    <a:pt x="22167597" y="9587611"/>
                  </a:lnTo>
                  <a:lnTo>
                    <a:pt x="22167597" y="9593961"/>
                  </a:lnTo>
                  <a:lnTo>
                    <a:pt x="53086" y="9593961"/>
                  </a:lnTo>
                  <a:lnTo>
                    <a:pt x="53086" y="9587611"/>
                  </a:lnTo>
                  <a:lnTo>
                    <a:pt x="53086" y="9593961"/>
                  </a:lnTo>
                  <a:cubicBezTo>
                    <a:pt x="23749" y="9593961"/>
                    <a:pt x="0" y="9570212"/>
                    <a:pt x="0" y="9541002"/>
                  </a:cubicBezTo>
                  <a:lnTo>
                    <a:pt x="0" y="52959"/>
                  </a:lnTo>
                  <a:lnTo>
                    <a:pt x="6350" y="52959"/>
                  </a:lnTo>
                  <a:lnTo>
                    <a:pt x="0" y="52959"/>
                  </a:lnTo>
                  <a:moveTo>
                    <a:pt x="12700" y="52959"/>
                  </a:moveTo>
                  <a:lnTo>
                    <a:pt x="12700" y="9541002"/>
                  </a:lnTo>
                  <a:lnTo>
                    <a:pt x="6350" y="9541002"/>
                  </a:lnTo>
                  <a:lnTo>
                    <a:pt x="12700" y="9541002"/>
                  </a:lnTo>
                  <a:cubicBezTo>
                    <a:pt x="12700" y="9563227"/>
                    <a:pt x="30734" y="9581261"/>
                    <a:pt x="53086" y="9581261"/>
                  </a:cubicBezTo>
                  <a:lnTo>
                    <a:pt x="22167597" y="9581261"/>
                  </a:lnTo>
                  <a:cubicBezTo>
                    <a:pt x="22189822" y="9581261"/>
                    <a:pt x="22207982" y="9563227"/>
                    <a:pt x="22207982" y="9541002"/>
                  </a:cubicBezTo>
                  <a:lnTo>
                    <a:pt x="22207982" y="52959"/>
                  </a:lnTo>
                  <a:cubicBezTo>
                    <a:pt x="22207982" y="30734"/>
                    <a:pt x="22189948" y="12700"/>
                    <a:pt x="22167597" y="12700"/>
                  </a:cubicBezTo>
                  <a:lnTo>
                    <a:pt x="53086" y="12700"/>
                  </a:lnTo>
                  <a:lnTo>
                    <a:pt x="53086" y="6350"/>
                  </a:lnTo>
                  <a:lnTo>
                    <a:pt x="53086" y="12700"/>
                  </a:lnTo>
                  <a:cubicBezTo>
                    <a:pt x="30734" y="12700"/>
                    <a:pt x="12700" y="30734"/>
                    <a:pt x="12700" y="52959"/>
                  </a:cubicBezTo>
                  <a:close/>
                </a:path>
              </a:pathLst>
            </a:custGeom>
            <a:solidFill>
              <a:srgbClr val="FFFFFF">
                <a:alpha val="5490"/>
              </a:srgbClr>
            </a:solidFill>
            <a:ln w="12700">
              <a:solidFill>
                <a:srgbClr val="000000"/>
              </a:solidFill>
            </a:ln>
          </p:spPr>
          <p:txBody>
            <a:bodyPr/>
            <a:lstStyle/>
            <a:p>
              <a:endParaRPr lang="en-US"/>
            </a:p>
          </p:txBody>
        </p:sp>
      </p:grpSp>
      <p:grpSp>
        <p:nvGrpSpPr>
          <p:cNvPr id="10" name="Group 10"/>
          <p:cNvGrpSpPr/>
          <p:nvPr/>
        </p:nvGrpSpPr>
        <p:grpSpPr>
          <a:xfrm>
            <a:off x="825550" y="2480965"/>
            <a:ext cx="16636901" cy="671959"/>
            <a:chOff x="0" y="0"/>
            <a:chExt cx="22182535" cy="895945"/>
          </a:xfrm>
        </p:grpSpPr>
        <p:sp>
          <p:nvSpPr>
            <p:cNvPr id="11" name="Freeform 11"/>
            <p:cNvSpPr/>
            <p:nvPr/>
          </p:nvSpPr>
          <p:spPr>
            <a:xfrm>
              <a:off x="0" y="0"/>
              <a:ext cx="22182582" cy="895985"/>
            </a:xfrm>
            <a:custGeom>
              <a:avLst/>
              <a:gdLst/>
              <a:ahLst/>
              <a:cxnLst/>
              <a:rect l="l" t="t" r="r" b="b"/>
              <a:pathLst>
                <a:path w="22182582" h="895985">
                  <a:moveTo>
                    <a:pt x="0" y="0"/>
                  </a:moveTo>
                  <a:lnTo>
                    <a:pt x="22182582" y="0"/>
                  </a:lnTo>
                  <a:lnTo>
                    <a:pt x="22182582" y="895985"/>
                  </a:lnTo>
                  <a:lnTo>
                    <a:pt x="0" y="895985"/>
                  </a:lnTo>
                  <a:close/>
                </a:path>
              </a:pathLst>
            </a:custGeom>
            <a:solidFill>
              <a:srgbClr val="FFFFFF">
                <a:alpha val="0"/>
              </a:srgbClr>
            </a:solidFill>
            <a:ln w="12700">
              <a:solidFill>
                <a:srgbClr val="000000"/>
              </a:solidFill>
            </a:ln>
          </p:spPr>
          <p:txBody>
            <a:bodyPr/>
            <a:lstStyle/>
            <a:p>
              <a:endParaRPr lang="en-US"/>
            </a:p>
          </p:txBody>
        </p:sp>
      </p:grpSp>
      <p:sp>
        <p:nvSpPr>
          <p:cNvPr id="12" name="TextBox 12"/>
          <p:cNvSpPr txBox="1"/>
          <p:nvPr/>
        </p:nvSpPr>
        <p:spPr>
          <a:xfrm>
            <a:off x="1058764" y="2563714"/>
            <a:ext cx="2856459" cy="439788"/>
          </a:xfrm>
          <a:prstGeom prst="rect">
            <a:avLst/>
          </a:prstGeom>
        </p:spPr>
        <p:txBody>
          <a:bodyPr lIns="0" tIns="0" rIns="0" bIns="0" rtlCol="0" anchor="t">
            <a:spAutoFit/>
          </a:bodyPr>
          <a:lstStyle/>
          <a:p>
            <a:pPr algn="l">
              <a:lnSpc>
                <a:spcPts val="2937"/>
              </a:lnSpc>
            </a:pPr>
            <a:r>
              <a:rPr lang="en-US" sz="1812">
                <a:solidFill>
                  <a:srgbClr val="E0D6DE"/>
                </a:solidFill>
                <a:latin typeface="Noto Sans"/>
                <a:ea typeface="Noto Sans"/>
                <a:cs typeface="Noto Sans"/>
                <a:sym typeface="Noto Sans"/>
              </a:rPr>
              <a:t>Class Variable</a:t>
            </a:r>
          </a:p>
        </p:txBody>
      </p:sp>
      <p:sp>
        <p:nvSpPr>
          <p:cNvPr id="13" name="TextBox 13"/>
          <p:cNvSpPr txBox="1"/>
          <p:nvPr/>
        </p:nvSpPr>
        <p:spPr>
          <a:xfrm>
            <a:off x="4390876" y="2563714"/>
            <a:ext cx="7842796" cy="439788"/>
          </a:xfrm>
          <a:prstGeom prst="rect">
            <a:avLst/>
          </a:prstGeom>
        </p:spPr>
        <p:txBody>
          <a:bodyPr lIns="0" tIns="0" rIns="0" bIns="0" rtlCol="0" anchor="t">
            <a:spAutoFit/>
          </a:bodyPr>
          <a:lstStyle/>
          <a:p>
            <a:pPr algn="l">
              <a:lnSpc>
                <a:spcPts val="2937"/>
              </a:lnSpc>
            </a:pPr>
            <a:r>
              <a:rPr lang="en-US" sz="1812">
                <a:solidFill>
                  <a:srgbClr val="E0D6DE"/>
                </a:solidFill>
                <a:latin typeface="Noto Sans"/>
                <a:ea typeface="Noto Sans"/>
                <a:cs typeface="Noto Sans"/>
                <a:sym typeface="Noto Sans"/>
              </a:rPr>
              <a:t>Binary outcome (0 = Non-Diabetic, 1 = Diabetic)</a:t>
            </a:r>
          </a:p>
        </p:txBody>
      </p:sp>
      <p:sp>
        <p:nvSpPr>
          <p:cNvPr id="14" name="TextBox 14"/>
          <p:cNvSpPr txBox="1"/>
          <p:nvPr/>
        </p:nvSpPr>
        <p:spPr>
          <a:xfrm>
            <a:off x="12709326" y="2563714"/>
            <a:ext cx="4520059" cy="439788"/>
          </a:xfrm>
          <a:prstGeom prst="rect">
            <a:avLst/>
          </a:prstGeom>
        </p:spPr>
        <p:txBody>
          <a:bodyPr lIns="0" tIns="0" rIns="0" bIns="0" rtlCol="0" anchor="t">
            <a:spAutoFit/>
          </a:bodyPr>
          <a:lstStyle/>
          <a:p>
            <a:pPr algn="l">
              <a:lnSpc>
                <a:spcPts val="2937"/>
              </a:lnSpc>
            </a:pPr>
            <a:r>
              <a:rPr lang="en-US" sz="1812">
                <a:solidFill>
                  <a:srgbClr val="E0D6DE"/>
                </a:solidFill>
                <a:latin typeface="Noto Sans"/>
                <a:ea typeface="Noto Sans"/>
                <a:cs typeface="Noto Sans"/>
                <a:sym typeface="Noto Sans"/>
              </a:rPr>
              <a:t>Dependent Variable (Target)</a:t>
            </a:r>
          </a:p>
        </p:txBody>
      </p:sp>
      <p:grpSp>
        <p:nvGrpSpPr>
          <p:cNvPr id="15" name="Group 15"/>
          <p:cNvGrpSpPr/>
          <p:nvPr/>
        </p:nvGrpSpPr>
        <p:grpSpPr>
          <a:xfrm>
            <a:off x="825550" y="3152924"/>
            <a:ext cx="16636901" cy="671959"/>
            <a:chOff x="0" y="0"/>
            <a:chExt cx="22182535" cy="895945"/>
          </a:xfrm>
        </p:grpSpPr>
        <p:sp>
          <p:nvSpPr>
            <p:cNvPr id="16" name="Freeform 16"/>
            <p:cNvSpPr/>
            <p:nvPr/>
          </p:nvSpPr>
          <p:spPr>
            <a:xfrm>
              <a:off x="0" y="0"/>
              <a:ext cx="22182582" cy="895985"/>
            </a:xfrm>
            <a:custGeom>
              <a:avLst/>
              <a:gdLst/>
              <a:ahLst/>
              <a:cxnLst/>
              <a:rect l="l" t="t" r="r" b="b"/>
              <a:pathLst>
                <a:path w="22182582" h="895985">
                  <a:moveTo>
                    <a:pt x="0" y="0"/>
                  </a:moveTo>
                  <a:lnTo>
                    <a:pt x="22182582" y="0"/>
                  </a:lnTo>
                  <a:lnTo>
                    <a:pt x="22182582" y="895985"/>
                  </a:lnTo>
                  <a:lnTo>
                    <a:pt x="0" y="895985"/>
                  </a:lnTo>
                  <a:close/>
                </a:path>
              </a:pathLst>
            </a:custGeom>
            <a:solidFill>
              <a:srgbClr val="000000">
                <a:alpha val="0"/>
              </a:srgbClr>
            </a:solidFill>
            <a:ln w="12700">
              <a:solidFill>
                <a:srgbClr val="000000"/>
              </a:solidFill>
            </a:ln>
          </p:spPr>
          <p:txBody>
            <a:bodyPr/>
            <a:lstStyle/>
            <a:p>
              <a:endParaRPr lang="en-US"/>
            </a:p>
          </p:txBody>
        </p:sp>
      </p:grpSp>
      <p:sp>
        <p:nvSpPr>
          <p:cNvPr id="17" name="TextBox 17"/>
          <p:cNvSpPr txBox="1"/>
          <p:nvPr/>
        </p:nvSpPr>
        <p:spPr>
          <a:xfrm>
            <a:off x="1058764" y="3235673"/>
            <a:ext cx="2856459" cy="439788"/>
          </a:xfrm>
          <a:prstGeom prst="rect">
            <a:avLst/>
          </a:prstGeom>
        </p:spPr>
        <p:txBody>
          <a:bodyPr lIns="0" tIns="0" rIns="0" bIns="0" rtlCol="0" anchor="t">
            <a:spAutoFit/>
          </a:bodyPr>
          <a:lstStyle/>
          <a:p>
            <a:pPr algn="l">
              <a:lnSpc>
                <a:spcPts val="2937"/>
              </a:lnSpc>
            </a:pPr>
            <a:r>
              <a:rPr lang="en-US" sz="1812">
                <a:solidFill>
                  <a:srgbClr val="E0D6DE"/>
                </a:solidFill>
                <a:latin typeface="Noto Sans"/>
                <a:ea typeface="Noto Sans"/>
                <a:cs typeface="Noto Sans"/>
                <a:sym typeface="Noto Sans"/>
              </a:rPr>
              <a:t>Glucose</a:t>
            </a:r>
          </a:p>
        </p:txBody>
      </p:sp>
      <p:sp>
        <p:nvSpPr>
          <p:cNvPr id="18" name="TextBox 18"/>
          <p:cNvSpPr txBox="1"/>
          <p:nvPr/>
        </p:nvSpPr>
        <p:spPr>
          <a:xfrm>
            <a:off x="4390876" y="3235673"/>
            <a:ext cx="7842796" cy="439788"/>
          </a:xfrm>
          <a:prstGeom prst="rect">
            <a:avLst/>
          </a:prstGeom>
        </p:spPr>
        <p:txBody>
          <a:bodyPr lIns="0" tIns="0" rIns="0" bIns="0" rtlCol="0" anchor="t">
            <a:spAutoFit/>
          </a:bodyPr>
          <a:lstStyle/>
          <a:p>
            <a:pPr algn="l">
              <a:lnSpc>
                <a:spcPts val="2937"/>
              </a:lnSpc>
            </a:pPr>
            <a:r>
              <a:rPr lang="en-US" sz="1812">
                <a:solidFill>
                  <a:srgbClr val="E0D6DE"/>
                </a:solidFill>
                <a:latin typeface="Noto Sans"/>
                <a:ea typeface="Noto Sans"/>
                <a:cs typeface="Noto Sans"/>
                <a:sym typeface="Noto Sans"/>
              </a:rPr>
              <a:t>Plasma Glucose Concentration (2-hour test)</a:t>
            </a:r>
          </a:p>
        </p:txBody>
      </p:sp>
      <p:sp>
        <p:nvSpPr>
          <p:cNvPr id="19" name="TextBox 19"/>
          <p:cNvSpPr txBox="1"/>
          <p:nvPr/>
        </p:nvSpPr>
        <p:spPr>
          <a:xfrm>
            <a:off x="12709326" y="3235673"/>
            <a:ext cx="4520059" cy="439788"/>
          </a:xfrm>
          <a:prstGeom prst="rect">
            <a:avLst/>
          </a:prstGeom>
        </p:spPr>
        <p:txBody>
          <a:bodyPr lIns="0" tIns="0" rIns="0" bIns="0" rtlCol="0" anchor="t">
            <a:spAutoFit/>
          </a:bodyPr>
          <a:lstStyle/>
          <a:p>
            <a:pPr algn="l">
              <a:lnSpc>
                <a:spcPts val="2937"/>
              </a:lnSpc>
            </a:pPr>
            <a:r>
              <a:rPr lang="en-US" sz="1812">
                <a:solidFill>
                  <a:srgbClr val="E0D6DE"/>
                </a:solidFill>
                <a:latin typeface="Noto Sans"/>
                <a:ea typeface="Noto Sans"/>
                <a:cs typeface="Noto Sans"/>
                <a:sym typeface="Noto Sans"/>
              </a:rPr>
              <a:t>≥ 200 mg/dL diagnoses diabetes</a:t>
            </a:r>
          </a:p>
        </p:txBody>
      </p:sp>
      <p:grpSp>
        <p:nvGrpSpPr>
          <p:cNvPr id="20" name="Group 20"/>
          <p:cNvGrpSpPr/>
          <p:nvPr/>
        </p:nvGrpSpPr>
        <p:grpSpPr>
          <a:xfrm>
            <a:off x="825550" y="3824882"/>
            <a:ext cx="16636901" cy="671959"/>
            <a:chOff x="0" y="0"/>
            <a:chExt cx="22182535" cy="895945"/>
          </a:xfrm>
        </p:grpSpPr>
        <p:sp>
          <p:nvSpPr>
            <p:cNvPr id="21" name="Freeform 21"/>
            <p:cNvSpPr/>
            <p:nvPr/>
          </p:nvSpPr>
          <p:spPr>
            <a:xfrm>
              <a:off x="0" y="0"/>
              <a:ext cx="22182582" cy="895985"/>
            </a:xfrm>
            <a:custGeom>
              <a:avLst/>
              <a:gdLst/>
              <a:ahLst/>
              <a:cxnLst/>
              <a:rect l="l" t="t" r="r" b="b"/>
              <a:pathLst>
                <a:path w="22182582" h="895985">
                  <a:moveTo>
                    <a:pt x="0" y="0"/>
                  </a:moveTo>
                  <a:lnTo>
                    <a:pt x="22182582" y="0"/>
                  </a:lnTo>
                  <a:lnTo>
                    <a:pt x="22182582" y="895985"/>
                  </a:lnTo>
                  <a:lnTo>
                    <a:pt x="0" y="895985"/>
                  </a:lnTo>
                  <a:close/>
                </a:path>
              </a:pathLst>
            </a:custGeom>
            <a:solidFill>
              <a:srgbClr val="FFFFFF">
                <a:alpha val="0"/>
              </a:srgbClr>
            </a:solidFill>
            <a:ln w="12700">
              <a:solidFill>
                <a:srgbClr val="000000"/>
              </a:solidFill>
            </a:ln>
          </p:spPr>
          <p:txBody>
            <a:bodyPr/>
            <a:lstStyle/>
            <a:p>
              <a:endParaRPr lang="en-US"/>
            </a:p>
          </p:txBody>
        </p:sp>
      </p:grpSp>
      <p:sp>
        <p:nvSpPr>
          <p:cNvPr id="22" name="TextBox 22"/>
          <p:cNvSpPr txBox="1"/>
          <p:nvPr/>
        </p:nvSpPr>
        <p:spPr>
          <a:xfrm>
            <a:off x="1058764" y="3907631"/>
            <a:ext cx="2856459" cy="439788"/>
          </a:xfrm>
          <a:prstGeom prst="rect">
            <a:avLst/>
          </a:prstGeom>
        </p:spPr>
        <p:txBody>
          <a:bodyPr lIns="0" tIns="0" rIns="0" bIns="0" rtlCol="0" anchor="t">
            <a:spAutoFit/>
          </a:bodyPr>
          <a:lstStyle/>
          <a:p>
            <a:pPr algn="l">
              <a:lnSpc>
                <a:spcPts val="2937"/>
              </a:lnSpc>
            </a:pPr>
            <a:r>
              <a:rPr lang="en-US" sz="1812">
                <a:solidFill>
                  <a:srgbClr val="E0D6DE"/>
                </a:solidFill>
                <a:latin typeface="Noto Sans"/>
                <a:ea typeface="Noto Sans"/>
                <a:cs typeface="Noto Sans"/>
                <a:sym typeface="Noto Sans"/>
              </a:rPr>
              <a:t>BMI</a:t>
            </a:r>
          </a:p>
        </p:txBody>
      </p:sp>
      <p:sp>
        <p:nvSpPr>
          <p:cNvPr id="23" name="TextBox 23"/>
          <p:cNvSpPr txBox="1"/>
          <p:nvPr/>
        </p:nvSpPr>
        <p:spPr>
          <a:xfrm>
            <a:off x="4390876" y="3907631"/>
            <a:ext cx="7842796" cy="439788"/>
          </a:xfrm>
          <a:prstGeom prst="rect">
            <a:avLst/>
          </a:prstGeom>
        </p:spPr>
        <p:txBody>
          <a:bodyPr lIns="0" tIns="0" rIns="0" bIns="0" rtlCol="0" anchor="t">
            <a:spAutoFit/>
          </a:bodyPr>
          <a:lstStyle/>
          <a:p>
            <a:pPr algn="l">
              <a:lnSpc>
                <a:spcPts val="2937"/>
              </a:lnSpc>
            </a:pPr>
            <a:r>
              <a:rPr lang="en-US" sz="1812">
                <a:solidFill>
                  <a:srgbClr val="E0D6DE"/>
                </a:solidFill>
                <a:latin typeface="Noto Sans"/>
                <a:ea typeface="Noto Sans"/>
                <a:cs typeface="Noto Sans"/>
                <a:sym typeface="Noto Sans"/>
              </a:rPr>
              <a:t>Body Mass Index</a:t>
            </a:r>
          </a:p>
        </p:txBody>
      </p:sp>
      <p:sp>
        <p:nvSpPr>
          <p:cNvPr id="24" name="TextBox 24"/>
          <p:cNvSpPr txBox="1"/>
          <p:nvPr/>
        </p:nvSpPr>
        <p:spPr>
          <a:xfrm>
            <a:off x="12709326" y="3907631"/>
            <a:ext cx="4520059" cy="439788"/>
          </a:xfrm>
          <a:prstGeom prst="rect">
            <a:avLst/>
          </a:prstGeom>
        </p:spPr>
        <p:txBody>
          <a:bodyPr lIns="0" tIns="0" rIns="0" bIns="0" rtlCol="0" anchor="t">
            <a:spAutoFit/>
          </a:bodyPr>
          <a:lstStyle/>
          <a:p>
            <a:pPr algn="l">
              <a:lnSpc>
                <a:spcPts val="2937"/>
              </a:lnSpc>
            </a:pPr>
            <a:r>
              <a:rPr lang="en-US" sz="1812">
                <a:solidFill>
                  <a:srgbClr val="E0D6DE"/>
                </a:solidFill>
                <a:latin typeface="Noto Sans"/>
                <a:ea typeface="Noto Sans"/>
                <a:cs typeface="Noto Sans"/>
                <a:sym typeface="Noto Sans"/>
              </a:rPr>
              <a:t>≥ 30 is within the obese range</a:t>
            </a:r>
          </a:p>
        </p:txBody>
      </p:sp>
      <p:grpSp>
        <p:nvGrpSpPr>
          <p:cNvPr id="25" name="Group 25"/>
          <p:cNvGrpSpPr/>
          <p:nvPr/>
        </p:nvGrpSpPr>
        <p:grpSpPr>
          <a:xfrm>
            <a:off x="825550" y="4496841"/>
            <a:ext cx="16636901" cy="671959"/>
            <a:chOff x="0" y="0"/>
            <a:chExt cx="22182535" cy="895945"/>
          </a:xfrm>
        </p:grpSpPr>
        <p:sp>
          <p:nvSpPr>
            <p:cNvPr id="26" name="Freeform 26"/>
            <p:cNvSpPr/>
            <p:nvPr/>
          </p:nvSpPr>
          <p:spPr>
            <a:xfrm>
              <a:off x="0" y="0"/>
              <a:ext cx="22182582" cy="895985"/>
            </a:xfrm>
            <a:custGeom>
              <a:avLst/>
              <a:gdLst/>
              <a:ahLst/>
              <a:cxnLst/>
              <a:rect l="l" t="t" r="r" b="b"/>
              <a:pathLst>
                <a:path w="22182582" h="895985">
                  <a:moveTo>
                    <a:pt x="0" y="0"/>
                  </a:moveTo>
                  <a:lnTo>
                    <a:pt x="22182582" y="0"/>
                  </a:lnTo>
                  <a:lnTo>
                    <a:pt x="22182582" y="895985"/>
                  </a:lnTo>
                  <a:lnTo>
                    <a:pt x="0" y="895985"/>
                  </a:lnTo>
                  <a:close/>
                </a:path>
              </a:pathLst>
            </a:custGeom>
            <a:solidFill>
              <a:srgbClr val="000000">
                <a:alpha val="0"/>
              </a:srgbClr>
            </a:solidFill>
            <a:ln w="12700">
              <a:solidFill>
                <a:srgbClr val="000000"/>
              </a:solidFill>
            </a:ln>
          </p:spPr>
          <p:txBody>
            <a:bodyPr/>
            <a:lstStyle/>
            <a:p>
              <a:endParaRPr lang="en-US"/>
            </a:p>
          </p:txBody>
        </p:sp>
      </p:grpSp>
      <p:sp>
        <p:nvSpPr>
          <p:cNvPr id="27" name="TextBox 27"/>
          <p:cNvSpPr txBox="1"/>
          <p:nvPr/>
        </p:nvSpPr>
        <p:spPr>
          <a:xfrm>
            <a:off x="1058764" y="4579590"/>
            <a:ext cx="2856459" cy="439788"/>
          </a:xfrm>
          <a:prstGeom prst="rect">
            <a:avLst/>
          </a:prstGeom>
        </p:spPr>
        <p:txBody>
          <a:bodyPr lIns="0" tIns="0" rIns="0" bIns="0" rtlCol="0" anchor="t">
            <a:spAutoFit/>
          </a:bodyPr>
          <a:lstStyle/>
          <a:p>
            <a:pPr algn="l">
              <a:lnSpc>
                <a:spcPts val="2937"/>
              </a:lnSpc>
            </a:pPr>
            <a:r>
              <a:rPr lang="en-US" sz="1812">
                <a:solidFill>
                  <a:srgbClr val="E0D6DE"/>
                </a:solidFill>
                <a:latin typeface="Noto Sans"/>
                <a:ea typeface="Noto Sans"/>
                <a:cs typeface="Noto Sans"/>
                <a:sym typeface="Noto Sans"/>
              </a:rPr>
              <a:t>Pregnancies</a:t>
            </a:r>
          </a:p>
        </p:txBody>
      </p:sp>
      <p:sp>
        <p:nvSpPr>
          <p:cNvPr id="28" name="TextBox 28"/>
          <p:cNvSpPr txBox="1"/>
          <p:nvPr/>
        </p:nvSpPr>
        <p:spPr>
          <a:xfrm>
            <a:off x="4390876" y="4579590"/>
            <a:ext cx="7842796" cy="439788"/>
          </a:xfrm>
          <a:prstGeom prst="rect">
            <a:avLst/>
          </a:prstGeom>
        </p:spPr>
        <p:txBody>
          <a:bodyPr lIns="0" tIns="0" rIns="0" bIns="0" rtlCol="0" anchor="t">
            <a:spAutoFit/>
          </a:bodyPr>
          <a:lstStyle/>
          <a:p>
            <a:pPr algn="l">
              <a:lnSpc>
                <a:spcPts val="2937"/>
              </a:lnSpc>
            </a:pPr>
            <a:r>
              <a:rPr lang="en-US" sz="1812">
                <a:solidFill>
                  <a:srgbClr val="E0D6DE"/>
                </a:solidFill>
                <a:latin typeface="Noto Sans"/>
                <a:ea typeface="Noto Sans"/>
                <a:cs typeface="Noto Sans"/>
                <a:sym typeface="Noto Sans"/>
              </a:rPr>
              <a:t>Number of times pregnant</a:t>
            </a:r>
          </a:p>
        </p:txBody>
      </p:sp>
      <p:sp>
        <p:nvSpPr>
          <p:cNvPr id="29" name="TextBox 29"/>
          <p:cNvSpPr txBox="1"/>
          <p:nvPr/>
        </p:nvSpPr>
        <p:spPr>
          <a:xfrm>
            <a:off x="12709326" y="4579590"/>
            <a:ext cx="4520059" cy="439788"/>
          </a:xfrm>
          <a:prstGeom prst="rect">
            <a:avLst/>
          </a:prstGeom>
        </p:spPr>
        <p:txBody>
          <a:bodyPr lIns="0" tIns="0" rIns="0" bIns="0" rtlCol="0" anchor="t">
            <a:spAutoFit/>
          </a:bodyPr>
          <a:lstStyle/>
          <a:p>
            <a:pPr algn="l">
              <a:lnSpc>
                <a:spcPts val="2937"/>
              </a:lnSpc>
            </a:pPr>
            <a:r>
              <a:rPr lang="en-US" sz="1812">
                <a:solidFill>
                  <a:srgbClr val="E0D6DE"/>
                </a:solidFill>
                <a:latin typeface="Noto Sans"/>
                <a:ea typeface="Noto Sans"/>
                <a:cs typeface="Noto Sans"/>
                <a:sym typeface="Noto Sans"/>
              </a:rPr>
              <a:t>Increased risk with higher count</a:t>
            </a:r>
          </a:p>
        </p:txBody>
      </p:sp>
      <p:grpSp>
        <p:nvGrpSpPr>
          <p:cNvPr id="30" name="Group 30"/>
          <p:cNvGrpSpPr/>
          <p:nvPr/>
        </p:nvGrpSpPr>
        <p:grpSpPr>
          <a:xfrm>
            <a:off x="825550" y="5168801"/>
            <a:ext cx="16636901" cy="671959"/>
            <a:chOff x="0" y="0"/>
            <a:chExt cx="22182535" cy="895945"/>
          </a:xfrm>
        </p:grpSpPr>
        <p:sp>
          <p:nvSpPr>
            <p:cNvPr id="31" name="Freeform 31"/>
            <p:cNvSpPr/>
            <p:nvPr/>
          </p:nvSpPr>
          <p:spPr>
            <a:xfrm>
              <a:off x="0" y="0"/>
              <a:ext cx="22182582" cy="895985"/>
            </a:xfrm>
            <a:custGeom>
              <a:avLst/>
              <a:gdLst/>
              <a:ahLst/>
              <a:cxnLst/>
              <a:rect l="l" t="t" r="r" b="b"/>
              <a:pathLst>
                <a:path w="22182582" h="895985">
                  <a:moveTo>
                    <a:pt x="0" y="0"/>
                  </a:moveTo>
                  <a:lnTo>
                    <a:pt x="22182582" y="0"/>
                  </a:lnTo>
                  <a:lnTo>
                    <a:pt x="22182582" y="895985"/>
                  </a:lnTo>
                  <a:lnTo>
                    <a:pt x="0" y="895985"/>
                  </a:lnTo>
                  <a:close/>
                </a:path>
              </a:pathLst>
            </a:custGeom>
            <a:solidFill>
              <a:srgbClr val="FFFFFF">
                <a:alpha val="0"/>
              </a:srgbClr>
            </a:solidFill>
            <a:ln w="12700">
              <a:solidFill>
                <a:srgbClr val="000000"/>
              </a:solidFill>
            </a:ln>
          </p:spPr>
          <p:txBody>
            <a:bodyPr/>
            <a:lstStyle/>
            <a:p>
              <a:endParaRPr lang="en-US"/>
            </a:p>
          </p:txBody>
        </p:sp>
      </p:grpSp>
      <p:sp>
        <p:nvSpPr>
          <p:cNvPr id="32" name="TextBox 32"/>
          <p:cNvSpPr txBox="1"/>
          <p:nvPr/>
        </p:nvSpPr>
        <p:spPr>
          <a:xfrm>
            <a:off x="1058764" y="5251549"/>
            <a:ext cx="2856459" cy="439787"/>
          </a:xfrm>
          <a:prstGeom prst="rect">
            <a:avLst/>
          </a:prstGeom>
        </p:spPr>
        <p:txBody>
          <a:bodyPr lIns="0" tIns="0" rIns="0" bIns="0" rtlCol="0" anchor="t">
            <a:spAutoFit/>
          </a:bodyPr>
          <a:lstStyle/>
          <a:p>
            <a:pPr algn="l">
              <a:lnSpc>
                <a:spcPts val="2937"/>
              </a:lnSpc>
            </a:pPr>
            <a:r>
              <a:rPr lang="en-US" sz="1812">
                <a:solidFill>
                  <a:srgbClr val="E0D6DE"/>
                </a:solidFill>
                <a:latin typeface="Noto Sans"/>
                <a:ea typeface="Noto Sans"/>
                <a:cs typeface="Noto Sans"/>
                <a:sym typeface="Noto Sans"/>
              </a:rPr>
              <a:t>Blood Pressure</a:t>
            </a:r>
          </a:p>
        </p:txBody>
      </p:sp>
      <p:sp>
        <p:nvSpPr>
          <p:cNvPr id="33" name="TextBox 33"/>
          <p:cNvSpPr txBox="1"/>
          <p:nvPr/>
        </p:nvSpPr>
        <p:spPr>
          <a:xfrm>
            <a:off x="4390876" y="5251549"/>
            <a:ext cx="7842796" cy="439787"/>
          </a:xfrm>
          <a:prstGeom prst="rect">
            <a:avLst/>
          </a:prstGeom>
        </p:spPr>
        <p:txBody>
          <a:bodyPr lIns="0" tIns="0" rIns="0" bIns="0" rtlCol="0" anchor="t">
            <a:spAutoFit/>
          </a:bodyPr>
          <a:lstStyle/>
          <a:p>
            <a:pPr algn="l">
              <a:lnSpc>
                <a:spcPts val="2937"/>
              </a:lnSpc>
            </a:pPr>
            <a:r>
              <a:rPr lang="en-US" sz="1812">
                <a:solidFill>
                  <a:srgbClr val="E0D6DE"/>
                </a:solidFill>
                <a:latin typeface="Noto Sans"/>
                <a:ea typeface="Noto Sans"/>
                <a:cs typeface="Noto Sans"/>
                <a:sym typeface="Noto Sans"/>
              </a:rPr>
              <a:t>Diastolic Blood Pressure (mmHg)</a:t>
            </a:r>
          </a:p>
        </p:txBody>
      </p:sp>
      <p:sp>
        <p:nvSpPr>
          <p:cNvPr id="34" name="TextBox 34"/>
          <p:cNvSpPr txBox="1"/>
          <p:nvPr/>
        </p:nvSpPr>
        <p:spPr>
          <a:xfrm>
            <a:off x="12709326" y="5251549"/>
            <a:ext cx="4520059" cy="439787"/>
          </a:xfrm>
          <a:prstGeom prst="rect">
            <a:avLst/>
          </a:prstGeom>
        </p:spPr>
        <p:txBody>
          <a:bodyPr lIns="0" tIns="0" rIns="0" bIns="0" rtlCol="0" anchor="t">
            <a:spAutoFit/>
          </a:bodyPr>
          <a:lstStyle/>
          <a:p>
            <a:pPr algn="l">
              <a:lnSpc>
                <a:spcPts val="2937"/>
              </a:lnSpc>
            </a:pPr>
            <a:r>
              <a:rPr lang="en-US" sz="1812">
                <a:solidFill>
                  <a:srgbClr val="E0D6DE"/>
                </a:solidFill>
                <a:latin typeface="Noto Sans"/>
                <a:ea typeface="Noto Sans"/>
                <a:cs typeface="Noto Sans"/>
                <a:sym typeface="Noto Sans"/>
              </a:rPr>
              <a:t>&gt; 90 mmHg indicates high B.P.</a:t>
            </a:r>
          </a:p>
        </p:txBody>
      </p:sp>
      <p:grpSp>
        <p:nvGrpSpPr>
          <p:cNvPr id="35" name="Group 35"/>
          <p:cNvGrpSpPr/>
          <p:nvPr/>
        </p:nvGrpSpPr>
        <p:grpSpPr>
          <a:xfrm>
            <a:off x="825550" y="5840760"/>
            <a:ext cx="16636901" cy="1045071"/>
            <a:chOff x="0" y="0"/>
            <a:chExt cx="22182535" cy="1393428"/>
          </a:xfrm>
        </p:grpSpPr>
        <p:sp>
          <p:nvSpPr>
            <p:cNvPr id="36" name="Freeform 36"/>
            <p:cNvSpPr/>
            <p:nvPr/>
          </p:nvSpPr>
          <p:spPr>
            <a:xfrm>
              <a:off x="0" y="0"/>
              <a:ext cx="22182582" cy="1393444"/>
            </a:xfrm>
            <a:custGeom>
              <a:avLst/>
              <a:gdLst/>
              <a:ahLst/>
              <a:cxnLst/>
              <a:rect l="l" t="t" r="r" b="b"/>
              <a:pathLst>
                <a:path w="22182582" h="1393444">
                  <a:moveTo>
                    <a:pt x="0" y="0"/>
                  </a:moveTo>
                  <a:lnTo>
                    <a:pt x="22182582" y="0"/>
                  </a:lnTo>
                  <a:lnTo>
                    <a:pt x="22182582" y="1393444"/>
                  </a:lnTo>
                  <a:lnTo>
                    <a:pt x="0" y="1393444"/>
                  </a:lnTo>
                  <a:close/>
                </a:path>
              </a:pathLst>
            </a:custGeom>
            <a:solidFill>
              <a:srgbClr val="000000">
                <a:alpha val="0"/>
              </a:srgbClr>
            </a:solidFill>
            <a:ln w="12700">
              <a:solidFill>
                <a:srgbClr val="000000"/>
              </a:solidFill>
            </a:ln>
          </p:spPr>
          <p:txBody>
            <a:bodyPr/>
            <a:lstStyle/>
            <a:p>
              <a:endParaRPr lang="en-US"/>
            </a:p>
          </p:txBody>
        </p:sp>
      </p:grpSp>
      <p:sp>
        <p:nvSpPr>
          <p:cNvPr id="37" name="TextBox 37"/>
          <p:cNvSpPr txBox="1"/>
          <p:nvPr/>
        </p:nvSpPr>
        <p:spPr>
          <a:xfrm>
            <a:off x="1058764" y="5923509"/>
            <a:ext cx="2856459" cy="439787"/>
          </a:xfrm>
          <a:prstGeom prst="rect">
            <a:avLst/>
          </a:prstGeom>
        </p:spPr>
        <p:txBody>
          <a:bodyPr lIns="0" tIns="0" rIns="0" bIns="0" rtlCol="0" anchor="t">
            <a:spAutoFit/>
          </a:bodyPr>
          <a:lstStyle/>
          <a:p>
            <a:pPr algn="l">
              <a:lnSpc>
                <a:spcPts val="2937"/>
              </a:lnSpc>
            </a:pPr>
            <a:r>
              <a:rPr lang="en-US" sz="1812">
                <a:solidFill>
                  <a:srgbClr val="E0D6DE"/>
                </a:solidFill>
                <a:latin typeface="Noto Sans"/>
                <a:ea typeface="Noto Sans"/>
                <a:cs typeface="Noto Sans"/>
                <a:sym typeface="Noto Sans"/>
              </a:rPr>
              <a:t>Insulin</a:t>
            </a:r>
          </a:p>
        </p:txBody>
      </p:sp>
      <p:sp>
        <p:nvSpPr>
          <p:cNvPr id="38" name="TextBox 38"/>
          <p:cNvSpPr txBox="1"/>
          <p:nvPr/>
        </p:nvSpPr>
        <p:spPr>
          <a:xfrm>
            <a:off x="4390876" y="5923509"/>
            <a:ext cx="7842796" cy="439787"/>
          </a:xfrm>
          <a:prstGeom prst="rect">
            <a:avLst/>
          </a:prstGeom>
        </p:spPr>
        <p:txBody>
          <a:bodyPr lIns="0" tIns="0" rIns="0" bIns="0" rtlCol="0" anchor="t">
            <a:spAutoFit/>
          </a:bodyPr>
          <a:lstStyle/>
          <a:p>
            <a:pPr algn="l">
              <a:lnSpc>
                <a:spcPts val="2937"/>
              </a:lnSpc>
            </a:pPr>
            <a:r>
              <a:rPr lang="en-US" sz="1812">
                <a:solidFill>
                  <a:srgbClr val="E0D6DE"/>
                </a:solidFill>
                <a:latin typeface="Noto Sans"/>
                <a:ea typeface="Noto Sans"/>
                <a:cs typeface="Noto Sans"/>
                <a:sym typeface="Noto Sans"/>
              </a:rPr>
              <a:t>2-Hour Serum Insulin (mu U/ml)</a:t>
            </a:r>
          </a:p>
        </p:txBody>
      </p:sp>
      <p:sp>
        <p:nvSpPr>
          <p:cNvPr id="39" name="TextBox 39"/>
          <p:cNvSpPr txBox="1"/>
          <p:nvPr/>
        </p:nvSpPr>
        <p:spPr>
          <a:xfrm>
            <a:off x="12709326" y="5923509"/>
            <a:ext cx="4520059" cy="812899"/>
          </a:xfrm>
          <a:prstGeom prst="rect">
            <a:avLst/>
          </a:prstGeom>
        </p:spPr>
        <p:txBody>
          <a:bodyPr lIns="0" tIns="0" rIns="0" bIns="0" rtlCol="0" anchor="t">
            <a:spAutoFit/>
          </a:bodyPr>
          <a:lstStyle/>
          <a:p>
            <a:pPr algn="l">
              <a:lnSpc>
                <a:spcPts val="2937"/>
              </a:lnSpc>
            </a:pPr>
            <a:r>
              <a:rPr lang="en-US" sz="1812">
                <a:solidFill>
                  <a:srgbClr val="E0D6DE"/>
                </a:solidFill>
                <a:latin typeface="Noto Sans"/>
                <a:ea typeface="Noto Sans"/>
                <a:cs typeface="Noto Sans"/>
                <a:sym typeface="Noto Sans"/>
              </a:rPr>
              <a:t>Values above 16-166 mIU/L range are alarming</a:t>
            </a:r>
          </a:p>
        </p:txBody>
      </p:sp>
      <p:grpSp>
        <p:nvGrpSpPr>
          <p:cNvPr id="40" name="Group 40"/>
          <p:cNvGrpSpPr/>
          <p:nvPr/>
        </p:nvGrpSpPr>
        <p:grpSpPr>
          <a:xfrm>
            <a:off x="825550" y="6885831"/>
            <a:ext cx="16636901" cy="1045071"/>
            <a:chOff x="0" y="0"/>
            <a:chExt cx="22182535" cy="1393428"/>
          </a:xfrm>
        </p:grpSpPr>
        <p:sp>
          <p:nvSpPr>
            <p:cNvPr id="41" name="Freeform 41"/>
            <p:cNvSpPr/>
            <p:nvPr/>
          </p:nvSpPr>
          <p:spPr>
            <a:xfrm>
              <a:off x="0" y="0"/>
              <a:ext cx="22182582" cy="1393444"/>
            </a:xfrm>
            <a:custGeom>
              <a:avLst/>
              <a:gdLst/>
              <a:ahLst/>
              <a:cxnLst/>
              <a:rect l="l" t="t" r="r" b="b"/>
              <a:pathLst>
                <a:path w="22182582" h="1393444">
                  <a:moveTo>
                    <a:pt x="0" y="0"/>
                  </a:moveTo>
                  <a:lnTo>
                    <a:pt x="22182582" y="0"/>
                  </a:lnTo>
                  <a:lnTo>
                    <a:pt x="22182582" y="1393444"/>
                  </a:lnTo>
                  <a:lnTo>
                    <a:pt x="0" y="1393444"/>
                  </a:lnTo>
                  <a:close/>
                </a:path>
              </a:pathLst>
            </a:custGeom>
            <a:solidFill>
              <a:srgbClr val="FFFFFF">
                <a:alpha val="0"/>
              </a:srgbClr>
            </a:solidFill>
            <a:ln w="12700">
              <a:solidFill>
                <a:srgbClr val="000000"/>
              </a:solidFill>
            </a:ln>
          </p:spPr>
          <p:txBody>
            <a:bodyPr/>
            <a:lstStyle/>
            <a:p>
              <a:endParaRPr lang="en-US"/>
            </a:p>
          </p:txBody>
        </p:sp>
      </p:grpSp>
      <p:sp>
        <p:nvSpPr>
          <p:cNvPr id="42" name="TextBox 42"/>
          <p:cNvSpPr txBox="1"/>
          <p:nvPr/>
        </p:nvSpPr>
        <p:spPr>
          <a:xfrm>
            <a:off x="1058764" y="6968579"/>
            <a:ext cx="2856459" cy="439787"/>
          </a:xfrm>
          <a:prstGeom prst="rect">
            <a:avLst/>
          </a:prstGeom>
        </p:spPr>
        <p:txBody>
          <a:bodyPr lIns="0" tIns="0" rIns="0" bIns="0" rtlCol="0" anchor="t">
            <a:spAutoFit/>
          </a:bodyPr>
          <a:lstStyle/>
          <a:p>
            <a:pPr algn="l">
              <a:lnSpc>
                <a:spcPts val="2937"/>
              </a:lnSpc>
            </a:pPr>
            <a:r>
              <a:rPr lang="en-US" sz="1812">
                <a:solidFill>
                  <a:srgbClr val="E0D6DE"/>
                </a:solidFill>
                <a:latin typeface="Noto Sans"/>
                <a:ea typeface="Noto Sans"/>
                <a:cs typeface="Noto Sans"/>
                <a:sym typeface="Noto Sans"/>
              </a:rPr>
              <a:t>Skin Thickness</a:t>
            </a:r>
          </a:p>
        </p:txBody>
      </p:sp>
      <p:sp>
        <p:nvSpPr>
          <p:cNvPr id="43" name="TextBox 43"/>
          <p:cNvSpPr txBox="1"/>
          <p:nvPr/>
        </p:nvSpPr>
        <p:spPr>
          <a:xfrm>
            <a:off x="4390876" y="6968579"/>
            <a:ext cx="7842796" cy="439787"/>
          </a:xfrm>
          <a:prstGeom prst="rect">
            <a:avLst/>
          </a:prstGeom>
        </p:spPr>
        <p:txBody>
          <a:bodyPr lIns="0" tIns="0" rIns="0" bIns="0" rtlCol="0" anchor="t">
            <a:spAutoFit/>
          </a:bodyPr>
          <a:lstStyle/>
          <a:p>
            <a:pPr algn="l">
              <a:lnSpc>
                <a:spcPts val="2937"/>
              </a:lnSpc>
            </a:pPr>
            <a:r>
              <a:rPr lang="en-US" sz="1812">
                <a:solidFill>
                  <a:srgbClr val="E0D6DE"/>
                </a:solidFill>
                <a:latin typeface="Noto Sans"/>
                <a:ea typeface="Noto Sans"/>
                <a:cs typeface="Noto Sans"/>
                <a:sym typeface="Noto Sans"/>
              </a:rPr>
              <a:t>Triceps Skin Fold Thickness (mm)</a:t>
            </a:r>
          </a:p>
        </p:txBody>
      </p:sp>
      <p:sp>
        <p:nvSpPr>
          <p:cNvPr id="44" name="TextBox 44"/>
          <p:cNvSpPr txBox="1"/>
          <p:nvPr/>
        </p:nvSpPr>
        <p:spPr>
          <a:xfrm>
            <a:off x="12709326" y="6968579"/>
            <a:ext cx="4520059" cy="812899"/>
          </a:xfrm>
          <a:prstGeom prst="rect">
            <a:avLst/>
          </a:prstGeom>
        </p:spPr>
        <p:txBody>
          <a:bodyPr lIns="0" tIns="0" rIns="0" bIns="0" rtlCol="0" anchor="t">
            <a:spAutoFit/>
          </a:bodyPr>
          <a:lstStyle/>
          <a:p>
            <a:pPr algn="l">
              <a:lnSpc>
                <a:spcPts val="2937"/>
              </a:lnSpc>
            </a:pPr>
            <a:r>
              <a:rPr lang="en-US" sz="1812">
                <a:solidFill>
                  <a:srgbClr val="E0D6DE"/>
                </a:solidFill>
                <a:latin typeface="Noto Sans"/>
                <a:ea typeface="Noto Sans"/>
                <a:cs typeface="Noto Sans"/>
                <a:sym typeface="Noto Sans"/>
              </a:rPr>
              <a:t>Higher thickness correlates with increased diabetes chances</a:t>
            </a:r>
          </a:p>
        </p:txBody>
      </p:sp>
      <p:grpSp>
        <p:nvGrpSpPr>
          <p:cNvPr id="45" name="Group 45"/>
          <p:cNvGrpSpPr/>
          <p:nvPr/>
        </p:nvGrpSpPr>
        <p:grpSpPr>
          <a:xfrm>
            <a:off x="825550" y="7930903"/>
            <a:ext cx="16636901" cy="1045071"/>
            <a:chOff x="0" y="0"/>
            <a:chExt cx="22182535" cy="1393428"/>
          </a:xfrm>
        </p:grpSpPr>
        <p:sp>
          <p:nvSpPr>
            <p:cNvPr id="46" name="Freeform 46"/>
            <p:cNvSpPr/>
            <p:nvPr/>
          </p:nvSpPr>
          <p:spPr>
            <a:xfrm>
              <a:off x="0" y="0"/>
              <a:ext cx="22182582" cy="1393444"/>
            </a:xfrm>
            <a:custGeom>
              <a:avLst/>
              <a:gdLst/>
              <a:ahLst/>
              <a:cxnLst/>
              <a:rect l="l" t="t" r="r" b="b"/>
              <a:pathLst>
                <a:path w="22182582" h="1393444">
                  <a:moveTo>
                    <a:pt x="0" y="0"/>
                  </a:moveTo>
                  <a:lnTo>
                    <a:pt x="22182582" y="0"/>
                  </a:lnTo>
                  <a:lnTo>
                    <a:pt x="22182582" y="1393444"/>
                  </a:lnTo>
                  <a:lnTo>
                    <a:pt x="0" y="1393444"/>
                  </a:lnTo>
                  <a:close/>
                </a:path>
              </a:pathLst>
            </a:custGeom>
            <a:solidFill>
              <a:srgbClr val="000000">
                <a:alpha val="0"/>
              </a:srgbClr>
            </a:solidFill>
            <a:ln w="12700">
              <a:solidFill>
                <a:srgbClr val="000000"/>
              </a:solidFill>
            </a:ln>
          </p:spPr>
          <p:txBody>
            <a:bodyPr/>
            <a:lstStyle/>
            <a:p>
              <a:endParaRPr lang="en-US"/>
            </a:p>
          </p:txBody>
        </p:sp>
      </p:grpSp>
      <p:sp>
        <p:nvSpPr>
          <p:cNvPr id="47" name="TextBox 47"/>
          <p:cNvSpPr txBox="1"/>
          <p:nvPr/>
        </p:nvSpPr>
        <p:spPr>
          <a:xfrm>
            <a:off x="1058764" y="8013650"/>
            <a:ext cx="2856459" cy="812899"/>
          </a:xfrm>
          <a:prstGeom prst="rect">
            <a:avLst/>
          </a:prstGeom>
        </p:spPr>
        <p:txBody>
          <a:bodyPr lIns="0" tIns="0" rIns="0" bIns="0" rtlCol="0" anchor="t">
            <a:spAutoFit/>
          </a:bodyPr>
          <a:lstStyle/>
          <a:p>
            <a:pPr algn="l">
              <a:lnSpc>
                <a:spcPts val="2937"/>
              </a:lnSpc>
            </a:pPr>
            <a:r>
              <a:rPr lang="en-US" sz="1812">
                <a:solidFill>
                  <a:srgbClr val="E0D6DE"/>
                </a:solidFill>
                <a:latin typeface="Noto Sans"/>
                <a:ea typeface="Noto Sans"/>
                <a:cs typeface="Noto Sans"/>
                <a:sym typeface="Noto Sans"/>
              </a:rPr>
              <a:t>Diabetes Pedigree Function</a:t>
            </a:r>
          </a:p>
        </p:txBody>
      </p:sp>
      <p:sp>
        <p:nvSpPr>
          <p:cNvPr id="48" name="TextBox 48"/>
          <p:cNvSpPr txBox="1"/>
          <p:nvPr/>
        </p:nvSpPr>
        <p:spPr>
          <a:xfrm>
            <a:off x="4390876" y="8013650"/>
            <a:ext cx="7842796" cy="439787"/>
          </a:xfrm>
          <a:prstGeom prst="rect">
            <a:avLst/>
          </a:prstGeom>
        </p:spPr>
        <p:txBody>
          <a:bodyPr lIns="0" tIns="0" rIns="0" bIns="0" rtlCol="0" anchor="t">
            <a:spAutoFit/>
          </a:bodyPr>
          <a:lstStyle/>
          <a:p>
            <a:pPr algn="l">
              <a:lnSpc>
                <a:spcPts val="2937"/>
              </a:lnSpc>
            </a:pPr>
            <a:r>
              <a:rPr lang="en-US" sz="1812">
                <a:solidFill>
                  <a:srgbClr val="E0D6DE"/>
                </a:solidFill>
                <a:latin typeface="Noto Sans"/>
                <a:ea typeface="Noto Sans"/>
                <a:cs typeface="Noto Sans"/>
                <a:sym typeface="Noto Sans"/>
              </a:rPr>
              <a:t>Diabetes history in relatives</a:t>
            </a:r>
          </a:p>
        </p:txBody>
      </p:sp>
      <p:sp>
        <p:nvSpPr>
          <p:cNvPr id="49" name="TextBox 49"/>
          <p:cNvSpPr txBox="1"/>
          <p:nvPr/>
        </p:nvSpPr>
        <p:spPr>
          <a:xfrm>
            <a:off x="12709326" y="8013650"/>
            <a:ext cx="4520059" cy="812899"/>
          </a:xfrm>
          <a:prstGeom prst="rect">
            <a:avLst/>
          </a:prstGeom>
        </p:spPr>
        <p:txBody>
          <a:bodyPr lIns="0" tIns="0" rIns="0" bIns="0" rtlCol="0" anchor="t">
            <a:spAutoFit/>
          </a:bodyPr>
          <a:lstStyle/>
          <a:p>
            <a:pPr algn="l">
              <a:lnSpc>
                <a:spcPts val="2937"/>
              </a:lnSpc>
            </a:pPr>
            <a:r>
              <a:rPr lang="en-US" sz="1812">
                <a:solidFill>
                  <a:srgbClr val="E0D6DE"/>
                </a:solidFill>
                <a:latin typeface="Noto Sans"/>
                <a:ea typeface="Noto Sans"/>
                <a:cs typeface="Noto Sans"/>
                <a:sym typeface="Noto Sans"/>
              </a:rPr>
              <a:t>Higher function increases patient likelihood of diabetes</a:t>
            </a:r>
          </a:p>
        </p:txBody>
      </p:sp>
      <p:grpSp>
        <p:nvGrpSpPr>
          <p:cNvPr id="50" name="Group 50"/>
          <p:cNvGrpSpPr/>
          <p:nvPr/>
        </p:nvGrpSpPr>
        <p:grpSpPr>
          <a:xfrm>
            <a:off x="825550" y="8975972"/>
            <a:ext cx="16636901" cy="671959"/>
            <a:chOff x="0" y="0"/>
            <a:chExt cx="22182535" cy="895945"/>
          </a:xfrm>
        </p:grpSpPr>
        <p:sp>
          <p:nvSpPr>
            <p:cNvPr id="51" name="Freeform 51"/>
            <p:cNvSpPr/>
            <p:nvPr/>
          </p:nvSpPr>
          <p:spPr>
            <a:xfrm>
              <a:off x="0" y="0"/>
              <a:ext cx="22182582" cy="895985"/>
            </a:xfrm>
            <a:custGeom>
              <a:avLst/>
              <a:gdLst/>
              <a:ahLst/>
              <a:cxnLst/>
              <a:rect l="l" t="t" r="r" b="b"/>
              <a:pathLst>
                <a:path w="22182582" h="895985">
                  <a:moveTo>
                    <a:pt x="0" y="0"/>
                  </a:moveTo>
                  <a:lnTo>
                    <a:pt x="22182582" y="0"/>
                  </a:lnTo>
                  <a:lnTo>
                    <a:pt x="22182582" y="895985"/>
                  </a:lnTo>
                  <a:lnTo>
                    <a:pt x="0" y="895985"/>
                  </a:lnTo>
                  <a:close/>
                </a:path>
              </a:pathLst>
            </a:custGeom>
            <a:solidFill>
              <a:srgbClr val="FFFFFF">
                <a:alpha val="0"/>
              </a:srgbClr>
            </a:solidFill>
            <a:ln w="12700">
              <a:solidFill>
                <a:srgbClr val="000000"/>
              </a:solidFill>
            </a:ln>
          </p:spPr>
          <p:txBody>
            <a:bodyPr/>
            <a:lstStyle/>
            <a:p>
              <a:endParaRPr lang="en-US"/>
            </a:p>
          </p:txBody>
        </p:sp>
      </p:grpSp>
      <p:sp>
        <p:nvSpPr>
          <p:cNvPr id="52" name="TextBox 52"/>
          <p:cNvSpPr txBox="1"/>
          <p:nvPr/>
        </p:nvSpPr>
        <p:spPr>
          <a:xfrm>
            <a:off x="1058764" y="9058721"/>
            <a:ext cx="2856459" cy="439787"/>
          </a:xfrm>
          <a:prstGeom prst="rect">
            <a:avLst/>
          </a:prstGeom>
        </p:spPr>
        <p:txBody>
          <a:bodyPr lIns="0" tIns="0" rIns="0" bIns="0" rtlCol="0" anchor="t">
            <a:spAutoFit/>
          </a:bodyPr>
          <a:lstStyle/>
          <a:p>
            <a:pPr algn="l">
              <a:lnSpc>
                <a:spcPts val="2937"/>
              </a:lnSpc>
            </a:pPr>
            <a:r>
              <a:rPr lang="en-US" sz="1812">
                <a:solidFill>
                  <a:srgbClr val="E0D6DE"/>
                </a:solidFill>
                <a:latin typeface="Noto Sans"/>
                <a:ea typeface="Noto Sans"/>
                <a:cs typeface="Noto Sans"/>
                <a:sym typeface="Noto Sans"/>
              </a:rPr>
              <a:t>Age</a:t>
            </a:r>
          </a:p>
        </p:txBody>
      </p:sp>
      <p:sp>
        <p:nvSpPr>
          <p:cNvPr id="53" name="TextBox 53"/>
          <p:cNvSpPr txBox="1"/>
          <p:nvPr/>
        </p:nvSpPr>
        <p:spPr>
          <a:xfrm>
            <a:off x="4390876" y="9058721"/>
            <a:ext cx="7842796" cy="439787"/>
          </a:xfrm>
          <a:prstGeom prst="rect">
            <a:avLst/>
          </a:prstGeom>
        </p:spPr>
        <p:txBody>
          <a:bodyPr lIns="0" tIns="0" rIns="0" bIns="0" rtlCol="0" anchor="t">
            <a:spAutoFit/>
          </a:bodyPr>
          <a:lstStyle/>
          <a:p>
            <a:pPr algn="l">
              <a:lnSpc>
                <a:spcPts val="2937"/>
              </a:lnSpc>
            </a:pPr>
            <a:r>
              <a:rPr lang="en-US" sz="1812">
                <a:solidFill>
                  <a:srgbClr val="E0D6DE"/>
                </a:solidFill>
                <a:latin typeface="Noto Sans"/>
                <a:ea typeface="Noto Sans"/>
                <a:cs typeface="Noto Sans"/>
                <a:sym typeface="Noto Sans"/>
              </a:rPr>
              <a:t>Age in years</a:t>
            </a:r>
          </a:p>
        </p:txBody>
      </p:sp>
      <p:sp>
        <p:nvSpPr>
          <p:cNvPr id="54" name="TextBox 54"/>
          <p:cNvSpPr txBox="1"/>
          <p:nvPr/>
        </p:nvSpPr>
        <p:spPr>
          <a:xfrm>
            <a:off x="12709326" y="9058721"/>
            <a:ext cx="4520059" cy="439787"/>
          </a:xfrm>
          <a:prstGeom prst="rect">
            <a:avLst/>
          </a:prstGeom>
        </p:spPr>
        <p:txBody>
          <a:bodyPr lIns="0" tIns="0" rIns="0" bIns="0" rtlCol="0" anchor="t">
            <a:spAutoFit/>
          </a:bodyPr>
          <a:lstStyle/>
          <a:p>
            <a:pPr algn="l">
              <a:lnSpc>
                <a:spcPts val="2937"/>
              </a:lnSpc>
            </a:pPr>
            <a:r>
              <a:rPr lang="en-US" sz="1812">
                <a:solidFill>
                  <a:srgbClr val="E0D6DE"/>
                </a:solidFill>
                <a:latin typeface="Noto Sans"/>
                <a:ea typeface="Noto Sans"/>
                <a:cs typeface="Noto Sans"/>
                <a:sym typeface="Noto Sans"/>
              </a:rPr>
              <a:t>Risk generally increases with age</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0" y="0"/>
            <a:ext cx="18288000" cy="10287000"/>
            <a:chOff x="0" y="0"/>
            <a:chExt cx="24384000" cy="13716000"/>
          </a:xfrm>
        </p:grpSpPr>
        <p:sp>
          <p:nvSpPr>
            <p:cNvPr id="3" name="Freeform 3" descr="preencoded.png"/>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3"/>
              <a:stretch>
                <a:fillRect/>
              </a:stretch>
            </a:blipFill>
          </p:spPr>
          <p:txBody>
            <a:bodyPr/>
            <a:lstStyle/>
            <a:p>
              <a:endParaRPr lang="en-US"/>
            </a:p>
          </p:txBody>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07070C"/>
            </a:solidFill>
            <a:ln w="12700">
              <a:solidFill>
                <a:srgbClr val="000000"/>
              </a:solidFill>
            </a:ln>
          </p:spPr>
          <p:txBody>
            <a:bodyPr/>
            <a:lstStyle/>
            <a:p>
              <a:endParaRPr lang="en-US"/>
            </a:p>
          </p:txBody>
        </p:sp>
      </p:grpSp>
      <p:sp>
        <p:nvSpPr>
          <p:cNvPr id="6" name="TextBox 6"/>
          <p:cNvSpPr txBox="1"/>
          <p:nvPr/>
        </p:nvSpPr>
        <p:spPr>
          <a:xfrm>
            <a:off x="496789" y="352127"/>
            <a:ext cx="8040737" cy="481756"/>
          </a:xfrm>
          <a:prstGeom prst="rect">
            <a:avLst/>
          </a:prstGeom>
        </p:spPr>
        <p:txBody>
          <a:bodyPr lIns="0" tIns="0" rIns="0" bIns="0" rtlCol="0" anchor="t">
            <a:spAutoFit/>
          </a:bodyPr>
          <a:lstStyle/>
          <a:p>
            <a:pPr algn="l">
              <a:lnSpc>
                <a:spcPts val="3437"/>
              </a:lnSpc>
            </a:pPr>
            <a:r>
              <a:rPr lang="en-US" sz="2750">
                <a:solidFill>
                  <a:srgbClr val="97B8FF"/>
                </a:solidFill>
                <a:latin typeface="Arimo"/>
                <a:ea typeface="Arimo"/>
                <a:cs typeface="Arimo"/>
                <a:sym typeface="Arimo"/>
              </a:rPr>
              <a:t>Data Preparation: Cleaning &amp; Transformation</a:t>
            </a:r>
          </a:p>
        </p:txBody>
      </p:sp>
      <p:sp>
        <p:nvSpPr>
          <p:cNvPr id="7" name="TextBox 7"/>
          <p:cNvSpPr txBox="1"/>
          <p:nvPr/>
        </p:nvSpPr>
        <p:spPr>
          <a:xfrm>
            <a:off x="496789" y="1079599"/>
            <a:ext cx="17294424" cy="265211"/>
          </a:xfrm>
          <a:prstGeom prst="rect">
            <a:avLst/>
          </a:prstGeom>
        </p:spPr>
        <p:txBody>
          <a:bodyPr lIns="0" tIns="0" rIns="0" bIns="0" rtlCol="0" anchor="t">
            <a:spAutoFit/>
          </a:bodyPr>
          <a:lstStyle/>
          <a:p>
            <a:pPr algn="l">
              <a:lnSpc>
                <a:spcPts val="1750"/>
              </a:lnSpc>
            </a:pPr>
            <a:r>
              <a:rPr lang="en-US" sz="1062">
                <a:solidFill>
                  <a:srgbClr val="E0D6DE"/>
                </a:solidFill>
                <a:latin typeface="Noto Sans"/>
                <a:ea typeface="Noto Sans"/>
                <a:cs typeface="Noto Sans"/>
                <a:sym typeface="Noto Sans"/>
              </a:rPr>
              <a:t>Thorough data preparation was crucial for model accuracy, involving cleaning of anomalies and strategic data transformation.</a:t>
            </a:r>
          </a:p>
        </p:txBody>
      </p:sp>
      <p:sp>
        <p:nvSpPr>
          <p:cNvPr id="8" name="TextBox 8"/>
          <p:cNvSpPr txBox="1"/>
          <p:nvPr/>
        </p:nvSpPr>
        <p:spPr>
          <a:xfrm>
            <a:off x="496789" y="1617761"/>
            <a:ext cx="2129284" cy="294680"/>
          </a:xfrm>
          <a:prstGeom prst="rect">
            <a:avLst/>
          </a:prstGeom>
        </p:spPr>
        <p:txBody>
          <a:bodyPr lIns="0" tIns="0" rIns="0" bIns="0" rtlCol="0" anchor="t">
            <a:spAutoFit/>
          </a:bodyPr>
          <a:lstStyle/>
          <a:p>
            <a:pPr algn="l">
              <a:lnSpc>
                <a:spcPts val="2062"/>
              </a:lnSpc>
            </a:pPr>
            <a:r>
              <a:rPr lang="en-US" sz="1625">
                <a:solidFill>
                  <a:srgbClr val="97B8FF"/>
                </a:solidFill>
                <a:latin typeface="Arimo"/>
                <a:ea typeface="Arimo"/>
                <a:cs typeface="Arimo"/>
                <a:sym typeface="Arimo"/>
              </a:rPr>
              <a:t>Data Cleaning</a:t>
            </a:r>
          </a:p>
        </p:txBody>
      </p:sp>
      <p:sp>
        <p:nvSpPr>
          <p:cNvPr id="9" name="TextBox 9"/>
          <p:cNvSpPr txBox="1"/>
          <p:nvPr/>
        </p:nvSpPr>
        <p:spPr>
          <a:xfrm>
            <a:off x="496789" y="2016175"/>
            <a:ext cx="8474125" cy="492324"/>
          </a:xfrm>
          <a:prstGeom prst="rect">
            <a:avLst/>
          </a:prstGeom>
        </p:spPr>
        <p:txBody>
          <a:bodyPr lIns="0" tIns="0" rIns="0" bIns="0" rtlCol="0" anchor="t">
            <a:spAutoFit/>
          </a:bodyPr>
          <a:lstStyle/>
          <a:p>
            <a:pPr marL="160238" lvl="1" indent="-80119" algn="l">
              <a:lnSpc>
                <a:spcPts val="1750"/>
              </a:lnSpc>
              <a:buFont typeface="Arial"/>
              <a:buChar char="•"/>
            </a:pPr>
            <a:r>
              <a:rPr lang="en-US" sz="1062" b="1">
                <a:solidFill>
                  <a:srgbClr val="E0D6DE"/>
                </a:solidFill>
                <a:latin typeface="Noto Sans Bold"/>
                <a:ea typeface="Noto Sans Bold"/>
                <a:cs typeface="Noto Sans Bold"/>
                <a:sym typeface="Noto Sans Bold"/>
              </a:rPr>
              <a:t>Handling Zero/Null Values:</a:t>
            </a:r>
            <a:r>
              <a:rPr lang="en-US" sz="1062">
                <a:solidFill>
                  <a:srgbClr val="E0D6DE"/>
                </a:solidFill>
                <a:latin typeface="Noto Sans"/>
                <a:ea typeface="Noto Sans"/>
                <a:cs typeface="Noto Sans"/>
                <a:sym typeface="Noto Sans"/>
              </a:rPr>
              <a:t> Zeroes in Glucose, BMI, Blood Pressure, Insulin, and Skin Thickness were treated as nulls and imputed with the mean of their respective columns.</a:t>
            </a:r>
          </a:p>
        </p:txBody>
      </p:sp>
      <p:sp>
        <p:nvSpPr>
          <p:cNvPr id="10" name="TextBox 10"/>
          <p:cNvSpPr txBox="1"/>
          <p:nvPr/>
        </p:nvSpPr>
        <p:spPr>
          <a:xfrm>
            <a:off x="496789" y="2519958"/>
            <a:ext cx="8474125" cy="492324"/>
          </a:xfrm>
          <a:prstGeom prst="rect">
            <a:avLst/>
          </a:prstGeom>
        </p:spPr>
        <p:txBody>
          <a:bodyPr lIns="0" tIns="0" rIns="0" bIns="0" rtlCol="0" anchor="t">
            <a:spAutoFit/>
          </a:bodyPr>
          <a:lstStyle/>
          <a:p>
            <a:pPr marL="160238" lvl="1" indent="-80119" algn="l">
              <a:lnSpc>
                <a:spcPts val="1750"/>
              </a:lnSpc>
              <a:buFont typeface="Arial"/>
              <a:buChar char="•"/>
            </a:pPr>
            <a:r>
              <a:rPr lang="en-US" sz="1062" b="1">
                <a:solidFill>
                  <a:srgbClr val="E0D6DE"/>
                </a:solidFill>
                <a:latin typeface="Noto Sans Bold"/>
                <a:ea typeface="Noto Sans Bold"/>
                <a:cs typeface="Noto Sans Bold"/>
                <a:sym typeface="Noto Sans Bold"/>
              </a:rPr>
              <a:t>Outlier Detection &amp; Removal:</a:t>
            </a:r>
            <a:r>
              <a:rPr lang="en-US" sz="1062">
                <a:solidFill>
                  <a:srgbClr val="E0D6DE"/>
                </a:solidFill>
                <a:latin typeface="Noto Sans"/>
                <a:ea typeface="Noto Sans"/>
                <a:cs typeface="Noto Sans"/>
                <a:sym typeface="Noto Sans"/>
              </a:rPr>
              <a:t> Outliers, predominantly in Insulin and Skin Thickness, were identified and removed using the Inter Quartile Range (IQR) method.</a:t>
            </a:r>
          </a:p>
        </p:txBody>
      </p:sp>
      <p:grpSp>
        <p:nvGrpSpPr>
          <p:cNvPr id="11" name="Group 11"/>
          <p:cNvGrpSpPr>
            <a:grpSpLocks noChangeAspect="1"/>
          </p:cNvGrpSpPr>
          <p:nvPr/>
        </p:nvGrpSpPr>
        <p:grpSpPr>
          <a:xfrm>
            <a:off x="496789" y="3171974"/>
            <a:ext cx="5139332" cy="3422749"/>
            <a:chOff x="0" y="0"/>
            <a:chExt cx="6852443" cy="4563665"/>
          </a:xfrm>
        </p:grpSpPr>
        <p:sp>
          <p:nvSpPr>
            <p:cNvPr id="12" name="Freeform 12" descr="preencoded.png"/>
            <p:cNvSpPr/>
            <p:nvPr/>
          </p:nvSpPr>
          <p:spPr>
            <a:xfrm>
              <a:off x="0" y="0"/>
              <a:ext cx="6852412" cy="4563618"/>
            </a:xfrm>
            <a:custGeom>
              <a:avLst/>
              <a:gdLst/>
              <a:ahLst/>
              <a:cxnLst/>
              <a:rect l="l" t="t" r="r" b="b"/>
              <a:pathLst>
                <a:path w="6852412" h="4563618">
                  <a:moveTo>
                    <a:pt x="0" y="0"/>
                  </a:moveTo>
                  <a:lnTo>
                    <a:pt x="6852412" y="0"/>
                  </a:lnTo>
                  <a:lnTo>
                    <a:pt x="6852412" y="4563618"/>
                  </a:lnTo>
                  <a:lnTo>
                    <a:pt x="0" y="4563618"/>
                  </a:lnTo>
                  <a:lnTo>
                    <a:pt x="0" y="0"/>
                  </a:lnTo>
                  <a:close/>
                </a:path>
              </a:pathLst>
            </a:custGeom>
            <a:blipFill>
              <a:blip r:embed="rId4"/>
              <a:stretch>
                <a:fillRect l="-88" r="-88" b="-1"/>
              </a:stretch>
            </a:blipFill>
          </p:spPr>
          <p:txBody>
            <a:bodyPr/>
            <a:lstStyle/>
            <a:p>
              <a:endParaRPr lang="en-US"/>
            </a:p>
          </p:txBody>
        </p:sp>
      </p:grpSp>
      <p:sp>
        <p:nvSpPr>
          <p:cNvPr id="13" name="TextBox 13"/>
          <p:cNvSpPr txBox="1"/>
          <p:nvPr/>
        </p:nvSpPr>
        <p:spPr>
          <a:xfrm>
            <a:off x="9326612" y="1617761"/>
            <a:ext cx="2222152" cy="294680"/>
          </a:xfrm>
          <a:prstGeom prst="rect">
            <a:avLst/>
          </a:prstGeom>
        </p:spPr>
        <p:txBody>
          <a:bodyPr lIns="0" tIns="0" rIns="0" bIns="0" rtlCol="0" anchor="t">
            <a:spAutoFit/>
          </a:bodyPr>
          <a:lstStyle/>
          <a:p>
            <a:pPr algn="l">
              <a:lnSpc>
                <a:spcPts val="2062"/>
              </a:lnSpc>
            </a:pPr>
            <a:r>
              <a:rPr lang="en-US" sz="1625">
                <a:solidFill>
                  <a:srgbClr val="97B8FF"/>
                </a:solidFill>
                <a:latin typeface="Arimo"/>
                <a:ea typeface="Arimo"/>
                <a:cs typeface="Arimo"/>
                <a:sym typeface="Arimo"/>
              </a:rPr>
              <a:t>Data Transformation</a:t>
            </a:r>
          </a:p>
        </p:txBody>
      </p:sp>
      <p:sp>
        <p:nvSpPr>
          <p:cNvPr id="14" name="TextBox 14"/>
          <p:cNvSpPr txBox="1"/>
          <p:nvPr/>
        </p:nvSpPr>
        <p:spPr>
          <a:xfrm>
            <a:off x="9326612" y="2016175"/>
            <a:ext cx="8474125" cy="265211"/>
          </a:xfrm>
          <a:prstGeom prst="rect">
            <a:avLst/>
          </a:prstGeom>
        </p:spPr>
        <p:txBody>
          <a:bodyPr lIns="0" tIns="0" rIns="0" bIns="0" rtlCol="0" anchor="t">
            <a:spAutoFit/>
          </a:bodyPr>
          <a:lstStyle/>
          <a:p>
            <a:pPr marL="160238" lvl="1" indent="-80119" algn="l">
              <a:lnSpc>
                <a:spcPts val="1750"/>
              </a:lnSpc>
              <a:buFont typeface="Arial"/>
              <a:buChar char="•"/>
            </a:pPr>
            <a:r>
              <a:rPr lang="en-US" sz="1062" b="1">
                <a:solidFill>
                  <a:srgbClr val="E0D6DE"/>
                </a:solidFill>
                <a:latin typeface="Noto Sans Bold"/>
                <a:ea typeface="Noto Sans Bold"/>
                <a:cs typeface="Noto Sans Bold"/>
                <a:sym typeface="Noto Sans Bold"/>
              </a:rPr>
              <a:t>Feature Selection:</a:t>
            </a:r>
            <a:r>
              <a:rPr lang="en-US" sz="1062">
                <a:solidFill>
                  <a:srgbClr val="E0D6DE"/>
                </a:solidFill>
                <a:latin typeface="Noto Sans"/>
                <a:ea typeface="Noto Sans"/>
                <a:cs typeface="Noto Sans"/>
                <a:sym typeface="Noto Sans"/>
              </a:rPr>
              <a:t> All eight independent variables were retained due to their collective impact on diabetes prediction.</a:t>
            </a:r>
          </a:p>
        </p:txBody>
      </p:sp>
      <p:sp>
        <p:nvSpPr>
          <p:cNvPr id="15" name="TextBox 15"/>
          <p:cNvSpPr txBox="1"/>
          <p:nvPr/>
        </p:nvSpPr>
        <p:spPr>
          <a:xfrm>
            <a:off x="9326612" y="2292846"/>
            <a:ext cx="8474125" cy="492324"/>
          </a:xfrm>
          <a:prstGeom prst="rect">
            <a:avLst/>
          </a:prstGeom>
        </p:spPr>
        <p:txBody>
          <a:bodyPr lIns="0" tIns="0" rIns="0" bIns="0" rtlCol="0" anchor="t">
            <a:spAutoFit/>
          </a:bodyPr>
          <a:lstStyle/>
          <a:p>
            <a:pPr marL="160238" lvl="1" indent="-80119" algn="l">
              <a:lnSpc>
                <a:spcPts val="1750"/>
              </a:lnSpc>
              <a:buFont typeface="Arial"/>
              <a:buChar char="•"/>
            </a:pPr>
            <a:r>
              <a:rPr lang="en-US" sz="1062" b="1">
                <a:solidFill>
                  <a:srgbClr val="E0D6DE"/>
                </a:solidFill>
                <a:latin typeface="Noto Sans Bold"/>
                <a:ea typeface="Noto Sans Bold"/>
                <a:cs typeface="Noto Sans Bold"/>
                <a:sym typeface="Noto Sans Bold"/>
              </a:rPr>
              <a:t>Categorization (Binning):</a:t>
            </a:r>
            <a:r>
              <a:rPr lang="en-US" sz="1062">
                <a:solidFill>
                  <a:srgbClr val="E0D6DE"/>
                </a:solidFill>
                <a:latin typeface="Noto Sans"/>
                <a:ea typeface="Noto Sans"/>
                <a:cs typeface="Noto Sans"/>
                <a:sym typeface="Noto Sans"/>
              </a:rPr>
              <a:t> Continuous variables like Glucose and BMI were binned into discrete ranges based on established medical standards for better model interpretability.</a:t>
            </a:r>
          </a:p>
        </p:txBody>
      </p:sp>
      <p:sp>
        <p:nvSpPr>
          <p:cNvPr id="16" name="TextBox 16"/>
          <p:cNvSpPr txBox="1"/>
          <p:nvPr/>
        </p:nvSpPr>
        <p:spPr>
          <a:xfrm>
            <a:off x="9326612" y="2796629"/>
            <a:ext cx="8474125" cy="492324"/>
          </a:xfrm>
          <a:prstGeom prst="rect">
            <a:avLst/>
          </a:prstGeom>
        </p:spPr>
        <p:txBody>
          <a:bodyPr lIns="0" tIns="0" rIns="0" bIns="0" rtlCol="0" anchor="t">
            <a:spAutoFit/>
          </a:bodyPr>
          <a:lstStyle/>
          <a:p>
            <a:pPr marL="160238" lvl="1" indent="-80119" algn="l">
              <a:lnSpc>
                <a:spcPts val="1750"/>
              </a:lnSpc>
              <a:buFont typeface="Arial"/>
              <a:buChar char="•"/>
            </a:pPr>
            <a:r>
              <a:rPr lang="en-US" sz="1062" b="1">
                <a:solidFill>
                  <a:srgbClr val="E0D6DE"/>
                </a:solidFill>
                <a:latin typeface="Noto Sans Bold"/>
                <a:ea typeface="Noto Sans Bold"/>
                <a:cs typeface="Noto Sans Bold"/>
                <a:sym typeface="Noto Sans Bold"/>
              </a:rPr>
              <a:t>Data Splitting:</a:t>
            </a:r>
            <a:r>
              <a:rPr lang="en-US" sz="1062">
                <a:solidFill>
                  <a:srgbClr val="E0D6DE"/>
                </a:solidFill>
                <a:latin typeface="Noto Sans"/>
                <a:ea typeface="Noto Sans"/>
                <a:cs typeface="Noto Sans"/>
                <a:sym typeface="Noto Sans"/>
              </a:rPr>
              <a:t> The cleaned dataset of 498 records was split into a 60% training set (298 records) and a 40% testing set (200 records).</a:t>
            </a:r>
          </a:p>
        </p:txBody>
      </p:sp>
      <p:grpSp>
        <p:nvGrpSpPr>
          <p:cNvPr id="17" name="Group 17"/>
          <p:cNvGrpSpPr>
            <a:grpSpLocks noChangeAspect="1"/>
          </p:cNvGrpSpPr>
          <p:nvPr/>
        </p:nvGrpSpPr>
        <p:grpSpPr>
          <a:xfrm>
            <a:off x="9326612" y="3448645"/>
            <a:ext cx="8474125" cy="8474125"/>
            <a:chOff x="0" y="0"/>
            <a:chExt cx="11298833" cy="11298833"/>
          </a:xfrm>
        </p:grpSpPr>
        <p:sp>
          <p:nvSpPr>
            <p:cNvPr id="18" name="Freeform 18" descr="preencoded.png"/>
            <p:cNvSpPr/>
            <p:nvPr/>
          </p:nvSpPr>
          <p:spPr>
            <a:xfrm>
              <a:off x="0" y="0"/>
              <a:ext cx="11298809" cy="11298809"/>
            </a:xfrm>
            <a:custGeom>
              <a:avLst/>
              <a:gdLst/>
              <a:ahLst/>
              <a:cxnLst/>
              <a:rect l="l" t="t" r="r" b="b"/>
              <a:pathLst>
                <a:path w="11298809" h="11298809">
                  <a:moveTo>
                    <a:pt x="0" y="0"/>
                  </a:moveTo>
                  <a:lnTo>
                    <a:pt x="11298809" y="0"/>
                  </a:lnTo>
                  <a:lnTo>
                    <a:pt x="11298809" y="11298809"/>
                  </a:lnTo>
                  <a:lnTo>
                    <a:pt x="0" y="11298809"/>
                  </a:lnTo>
                  <a:lnTo>
                    <a:pt x="0" y="0"/>
                  </a:lnTo>
                  <a:close/>
                </a:path>
              </a:pathLst>
            </a:custGeom>
            <a:blipFill>
              <a:blip r:embed="rId5"/>
              <a:stretch>
                <a:fillRect/>
              </a:stretch>
            </a:blipFill>
          </p:spPr>
          <p:txBody>
            <a:bodyPr/>
            <a:lstStyle/>
            <a:p>
              <a:endParaRPr lang="en-US"/>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0" y="0"/>
            <a:ext cx="18288000" cy="10287000"/>
            <a:chOff x="0" y="0"/>
            <a:chExt cx="24384000" cy="13716000"/>
          </a:xfrm>
        </p:grpSpPr>
        <p:sp>
          <p:nvSpPr>
            <p:cNvPr id="3" name="Freeform 3" descr="preencoded.png"/>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3"/>
              <a:stretch>
                <a:fillRect/>
              </a:stretch>
            </a:blipFill>
          </p:spPr>
          <p:txBody>
            <a:bodyPr/>
            <a:lstStyle/>
            <a:p>
              <a:endParaRPr lang="en-US"/>
            </a:p>
          </p:txBody>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07070C"/>
            </a:solidFill>
            <a:ln w="12700">
              <a:solidFill>
                <a:srgbClr val="000000"/>
              </a:solidFill>
            </a:ln>
          </p:spPr>
          <p:txBody>
            <a:bodyPr/>
            <a:lstStyle/>
            <a:p>
              <a:endParaRPr lang="en-US"/>
            </a:p>
          </p:txBody>
        </p:sp>
      </p:grpSp>
      <p:grpSp>
        <p:nvGrpSpPr>
          <p:cNvPr id="6" name="Group 6"/>
          <p:cNvGrpSpPr>
            <a:grpSpLocks noChangeAspect="1"/>
          </p:cNvGrpSpPr>
          <p:nvPr/>
        </p:nvGrpSpPr>
        <p:grpSpPr>
          <a:xfrm>
            <a:off x="0" y="0"/>
            <a:ext cx="18288000" cy="2868514"/>
            <a:chOff x="0" y="0"/>
            <a:chExt cx="24384000" cy="3824685"/>
          </a:xfrm>
        </p:grpSpPr>
        <p:sp>
          <p:nvSpPr>
            <p:cNvPr id="7" name="Freeform 7" descr="preencoded.png"/>
            <p:cNvSpPr/>
            <p:nvPr/>
          </p:nvSpPr>
          <p:spPr>
            <a:xfrm>
              <a:off x="0" y="0"/>
              <a:ext cx="24384000" cy="3824732"/>
            </a:xfrm>
            <a:custGeom>
              <a:avLst/>
              <a:gdLst/>
              <a:ahLst/>
              <a:cxnLst/>
              <a:rect l="l" t="t" r="r" b="b"/>
              <a:pathLst>
                <a:path w="24384000" h="3824732">
                  <a:moveTo>
                    <a:pt x="0" y="0"/>
                  </a:moveTo>
                  <a:lnTo>
                    <a:pt x="24384000" y="0"/>
                  </a:lnTo>
                  <a:lnTo>
                    <a:pt x="24384000" y="3824732"/>
                  </a:lnTo>
                  <a:lnTo>
                    <a:pt x="0" y="3824732"/>
                  </a:lnTo>
                  <a:lnTo>
                    <a:pt x="0" y="0"/>
                  </a:lnTo>
                  <a:close/>
                </a:path>
              </a:pathLst>
            </a:custGeom>
            <a:blipFill>
              <a:blip r:embed="rId4"/>
              <a:stretch>
                <a:fillRect l="-25" r="-25" b="1"/>
              </a:stretch>
            </a:blipFill>
          </p:spPr>
          <p:txBody>
            <a:bodyPr/>
            <a:lstStyle/>
            <a:p>
              <a:endParaRPr lang="en-US"/>
            </a:p>
          </p:txBody>
        </p:sp>
      </p:grpSp>
      <p:sp>
        <p:nvSpPr>
          <p:cNvPr id="8" name="TextBox 8"/>
          <p:cNvSpPr txBox="1"/>
          <p:nvPr/>
        </p:nvSpPr>
        <p:spPr>
          <a:xfrm>
            <a:off x="803076" y="3851374"/>
            <a:ext cx="11384012" cy="764679"/>
          </a:xfrm>
          <a:prstGeom prst="rect">
            <a:avLst/>
          </a:prstGeom>
        </p:spPr>
        <p:txBody>
          <a:bodyPr lIns="0" tIns="0" rIns="0" bIns="0" rtlCol="0" anchor="t">
            <a:spAutoFit/>
          </a:bodyPr>
          <a:lstStyle/>
          <a:p>
            <a:pPr algn="l">
              <a:lnSpc>
                <a:spcPts val="5625"/>
              </a:lnSpc>
            </a:pPr>
            <a:r>
              <a:rPr lang="en-US" sz="4499">
                <a:solidFill>
                  <a:srgbClr val="97B8FF"/>
                </a:solidFill>
                <a:latin typeface="Arimo"/>
                <a:ea typeface="Arimo"/>
                <a:cs typeface="Arimo"/>
                <a:sym typeface="Arimo"/>
              </a:rPr>
              <a:t>Modeling: Algorithm Selection &amp; Setup</a:t>
            </a:r>
          </a:p>
        </p:txBody>
      </p:sp>
      <p:sp>
        <p:nvSpPr>
          <p:cNvPr id="9" name="TextBox 9"/>
          <p:cNvSpPr txBox="1"/>
          <p:nvPr/>
        </p:nvSpPr>
        <p:spPr>
          <a:xfrm>
            <a:off x="803076" y="4893469"/>
            <a:ext cx="16681847" cy="433834"/>
          </a:xfrm>
          <a:prstGeom prst="rect">
            <a:avLst/>
          </a:prstGeom>
        </p:spPr>
        <p:txBody>
          <a:bodyPr lIns="0" tIns="0" rIns="0" bIns="0" rtlCol="0" anchor="t">
            <a:spAutoFit/>
          </a:bodyPr>
          <a:lstStyle/>
          <a:p>
            <a:pPr algn="l">
              <a:lnSpc>
                <a:spcPts val="2874"/>
              </a:lnSpc>
            </a:pPr>
            <a:r>
              <a:rPr lang="en-US" sz="1750">
                <a:solidFill>
                  <a:srgbClr val="E0D6DE"/>
                </a:solidFill>
                <a:latin typeface="Noto Sans"/>
                <a:ea typeface="Noto Sans"/>
                <a:cs typeface="Noto Sans"/>
                <a:sym typeface="Noto Sans"/>
              </a:rPr>
              <a:t>We selected two prominent machine learning algorithms, CART and KNN, for their suitability in classification tasks with categorized independent variables.</a:t>
            </a:r>
          </a:p>
        </p:txBody>
      </p:sp>
      <p:grpSp>
        <p:nvGrpSpPr>
          <p:cNvPr id="10" name="Group 10"/>
          <p:cNvGrpSpPr/>
          <p:nvPr/>
        </p:nvGrpSpPr>
        <p:grpSpPr>
          <a:xfrm>
            <a:off x="803076" y="5585371"/>
            <a:ext cx="5407670" cy="3045768"/>
            <a:chOff x="0" y="0"/>
            <a:chExt cx="7210227" cy="4061023"/>
          </a:xfrm>
        </p:grpSpPr>
        <p:sp>
          <p:nvSpPr>
            <p:cNvPr id="11" name="Freeform 11"/>
            <p:cNvSpPr/>
            <p:nvPr/>
          </p:nvSpPr>
          <p:spPr>
            <a:xfrm>
              <a:off x="0" y="0"/>
              <a:ext cx="7210171" cy="4060952"/>
            </a:xfrm>
            <a:custGeom>
              <a:avLst/>
              <a:gdLst/>
              <a:ahLst/>
              <a:cxnLst/>
              <a:rect l="l" t="t" r="r" b="b"/>
              <a:pathLst>
                <a:path w="7210171" h="4060952">
                  <a:moveTo>
                    <a:pt x="0" y="45847"/>
                  </a:moveTo>
                  <a:cubicBezTo>
                    <a:pt x="0" y="20574"/>
                    <a:pt x="20574" y="0"/>
                    <a:pt x="45847" y="0"/>
                  </a:cubicBezTo>
                  <a:lnTo>
                    <a:pt x="7164324" y="0"/>
                  </a:lnTo>
                  <a:cubicBezTo>
                    <a:pt x="7189724" y="0"/>
                    <a:pt x="7210171" y="20574"/>
                    <a:pt x="7210171" y="45847"/>
                  </a:cubicBezTo>
                  <a:lnTo>
                    <a:pt x="7210171" y="4015105"/>
                  </a:lnTo>
                  <a:cubicBezTo>
                    <a:pt x="7210171" y="4040505"/>
                    <a:pt x="7189597" y="4060952"/>
                    <a:pt x="7164324" y="4060952"/>
                  </a:cubicBezTo>
                  <a:lnTo>
                    <a:pt x="45847" y="4060952"/>
                  </a:lnTo>
                  <a:cubicBezTo>
                    <a:pt x="20447" y="4060952"/>
                    <a:pt x="0" y="4040378"/>
                    <a:pt x="0" y="4015105"/>
                  </a:cubicBezTo>
                  <a:close/>
                </a:path>
              </a:pathLst>
            </a:custGeom>
            <a:solidFill>
              <a:srgbClr val="26262B"/>
            </a:solidFill>
            <a:ln w="12700">
              <a:solidFill>
                <a:srgbClr val="000000"/>
              </a:solidFill>
            </a:ln>
          </p:spPr>
          <p:txBody>
            <a:bodyPr/>
            <a:lstStyle/>
            <a:p>
              <a:endParaRPr lang="en-US"/>
            </a:p>
          </p:txBody>
        </p:sp>
      </p:grpSp>
      <p:grpSp>
        <p:nvGrpSpPr>
          <p:cNvPr id="12" name="Group 12"/>
          <p:cNvGrpSpPr>
            <a:grpSpLocks noChangeAspect="1"/>
          </p:cNvGrpSpPr>
          <p:nvPr/>
        </p:nvGrpSpPr>
        <p:grpSpPr>
          <a:xfrm>
            <a:off x="1032421" y="5814715"/>
            <a:ext cx="688330" cy="688330"/>
            <a:chOff x="0" y="0"/>
            <a:chExt cx="917773" cy="917773"/>
          </a:xfrm>
        </p:grpSpPr>
        <p:sp>
          <p:nvSpPr>
            <p:cNvPr id="13" name="Freeform 13" descr="preencoded.png"/>
            <p:cNvSpPr/>
            <p:nvPr/>
          </p:nvSpPr>
          <p:spPr>
            <a:xfrm>
              <a:off x="0" y="0"/>
              <a:ext cx="917829" cy="917829"/>
            </a:xfrm>
            <a:custGeom>
              <a:avLst/>
              <a:gdLst/>
              <a:ahLst/>
              <a:cxnLst/>
              <a:rect l="l" t="t" r="r" b="b"/>
              <a:pathLst>
                <a:path w="917829" h="917829">
                  <a:moveTo>
                    <a:pt x="0" y="0"/>
                  </a:moveTo>
                  <a:lnTo>
                    <a:pt x="917829" y="0"/>
                  </a:lnTo>
                  <a:lnTo>
                    <a:pt x="917829" y="917829"/>
                  </a:lnTo>
                  <a:lnTo>
                    <a:pt x="0" y="917829"/>
                  </a:lnTo>
                  <a:lnTo>
                    <a:pt x="0" y="0"/>
                  </a:lnTo>
                  <a:close/>
                </a:path>
              </a:pathLst>
            </a:custGeom>
            <a:blipFill>
              <a:blip r:embed="rId5"/>
              <a:stretch>
                <a:fillRect r="6" b="6"/>
              </a:stretch>
            </a:blipFill>
          </p:spPr>
          <p:txBody>
            <a:bodyPr/>
            <a:lstStyle/>
            <a:p>
              <a:endParaRPr lang="en-US"/>
            </a:p>
          </p:txBody>
        </p:sp>
      </p:grpSp>
      <p:sp>
        <p:nvSpPr>
          <p:cNvPr id="14" name="Freeform 14" descr="preencoded.png"/>
          <p:cNvSpPr/>
          <p:nvPr/>
        </p:nvSpPr>
        <p:spPr>
          <a:xfrm>
            <a:off x="1221730" y="6003875"/>
            <a:ext cx="309711" cy="309711"/>
          </a:xfrm>
          <a:custGeom>
            <a:avLst/>
            <a:gdLst/>
            <a:ahLst/>
            <a:cxnLst/>
            <a:rect l="l" t="t" r="r" b="b"/>
            <a:pathLst>
              <a:path w="309711" h="309711">
                <a:moveTo>
                  <a:pt x="0" y="0"/>
                </a:moveTo>
                <a:lnTo>
                  <a:pt x="309711" y="0"/>
                </a:lnTo>
                <a:lnTo>
                  <a:pt x="309711" y="309711"/>
                </a:lnTo>
                <a:lnTo>
                  <a:pt x="0" y="309711"/>
                </a:lnTo>
                <a:lnTo>
                  <a:pt x="0" y="0"/>
                </a:lnTo>
                <a:close/>
              </a:path>
            </a:pathLst>
          </a:custGeom>
          <a:blipFill>
            <a:blip r:embed="rId6">
              <a:extLst>
                <a:ext uri="{96DAC541-7B7A-43D3-8B79-37D633B846F1}">
                  <asvg:svgBlip xmlns:asvg="http://schemas.microsoft.com/office/drawing/2016/SVG/main" r:embed="rId7"/>
                </a:ext>
              </a:extLst>
            </a:blip>
            <a:stretch>
              <a:fillRect t="-3030" b="-3030"/>
            </a:stretch>
          </a:blipFill>
        </p:spPr>
        <p:txBody>
          <a:bodyPr/>
          <a:lstStyle/>
          <a:p>
            <a:endParaRPr lang="en-US"/>
          </a:p>
        </p:txBody>
      </p:sp>
      <p:sp>
        <p:nvSpPr>
          <p:cNvPr id="15" name="TextBox 15"/>
          <p:cNvSpPr txBox="1"/>
          <p:nvPr/>
        </p:nvSpPr>
        <p:spPr>
          <a:xfrm>
            <a:off x="1032421" y="6703814"/>
            <a:ext cx="3442098" cy="458837"/>
          </a:xfrm>
          <a:prstGeom prst="rect">
            <a:avLst/>
          </a:prstGeom>
        </p:spPr>
        <p:txBody>
          <a:bodyPr lIns="0" tIns="0" rIns="0" bIns="0" rtlCol="0" anchor="t">
            <a:spAutoFit/>
          </a:bodyPr>
          <a:lstStyle/>
          <a:p>
            <a:pPr algn="l">
              <a:lnSpc>
                <a:spcPts val="3374"/>
              </a:lnSpc>
            </a:pPr>
            <a:r>
              <a:rPr lang="en-US" sz="2687">
                <a:solidFill>
                  <a:srgbClr val="E0D6DE"/>
                </a:solidFill>
                <a:latin typeface="Arimo"/>
                <a:ea typeface="Arimo"/>
                <a:cs typeface="Arimo"/>
                <a:sym typeface="Arimo"/>
              </a:rPr>
              <a:t> Decision Tree</a:t>
            </a:r>
          </a:p>
        </p:txBody>
      </p:sp>
      <p:sp>
        <p:nvSpPr>
          <p:cNvPr id="16" name="TextBox 16"/>
          <p:cNvSpPr txBox="1"/>
          <p:nvPr/>
        </p:nvSpPr>
        <p:spPr>
          <a:xfrm>
            <a:off x="1032421" y="7233643"/>
            <a:ext cx="4948981" cy="1168153"/>
          </a:xfrm>
          <a:prstGeom prst="rect">
            <a:avLst/>
          </a:prstGeom>
        </p:spPr>
        <p:txBody>
          <a:bodyPr lIns="0" tIns="0" rIns="0" bIns="0" rtlCol="0" anchor="t">
            <a:spAutoFit/>
          </a:bodyPr>
          <a:lstStyle/>
          <a:p>
            <a:pPr algn="l">
              <a:lnSpc>
                <a:spcPts val="2874"/>
              </a:lnSpc>
            </a:pPr>
            <a:r>
              <a:rPr lang="en-US" sz="1750">
                <a:solidFill>
                  <a:srgbClr val="E0D6DE"/>
                </a:solidFill>
                <a:latin typeface="Noto Sans"/>
                <a:ea typeface="Noto Sans"/>
                <a:cs typeface="Noto Sans"/>
                <a:sym typeface="Noto Sans"/>
              </a:rPr>
              <a:t>Applied with a controlled depth of 4 to prevent overfitting and enhance interpretability.</a:t>
            </a:r>
          </a:p>
        </p:txBody>
      </p:sp>
      <p:grpSp>
        <p:nvGrpSpPr>
          <p:cNvPr id="17" name="Group 17"/>
          <p:cNvGrpSpPr/>
          <p:nvPr/>
        </p:nvGrpSpPr>
        <p:grpSpPr>
          <a:xfrm>
            <a:off x="6440091" y="5585371"/>
            <a:ext cx="5407670" cy="3045768"/>
            <a:chOff x="0" y="0"/>
            <a:chExt cx="7210227" cy="4061023"/>
          </a:xfrm>
        </p:grpSpPr>
        <p:sp>
          <p:nvSpPr>
            <p:cNvPr id="18" name="Freeform 18"/>
            <p:cNvSpPr/>
            <p:nvPr/>
          </p:nvSpPr>
          <p:spPr>
            <a:xfrm>
              <a:off x="0" y="0"/>
              <a:ext cx="7210171" cy="4060952"/>
            </a:xfrm>
            <a:custGeom>
              <a:avLst/>
              <a:gdLst/>
              <a:ahLst/>
              <a:cxnLst/>
              <a:rect l="l" t="t" r="r" b="b"/>
              <a:pathLst>
                <a:path w="7210171" h="4060952">
                  <a:moveTo>
                    <a:pt x="0" y="45847"/>
                  </a:moveTo>
                  <a:cubicBezTo>
                    <a:pt x="0" y="20574"/>
                    <a:pt x="20574" y="0"/>
                    <a:pt x="45847" y="0"/>
                  </a:cubicBezTo>
                  <a:lnTo>
                    <a:pt x="7164324" y="0"/>
                  </a:lnTo>
                  <a:cubicBezTo>
                    <a:pt x="7189724" y="0"/>
                    <a:pt x="7210171" y="20574"/>
                    <a:pt x="7210171" y="45847"/>
                  </a:cubicBezTo>
                  <a:lnTo>
                    <a:pt x="7210171" y="4015105"/>
                  </a:lnTo>
                  <a:cubicBezTo>
                    <a:pt x="7210171" y="4040505"/>
                    <a:pt x="7189597" y="4060952"/>
                    <a:pt x="7164324" y="4060952"/>
                  </a:cubicBezTo>
                  <a:lnTo>
                    <a:pt x="45847" y="4060952"/>
                  </a:lnTo>
                  <a:cubicBezTo>
                    <a:pt x="20447" y="4060952"/>
                    <a:pt x="0" y="4040378"/>
                    <a:pt x="0" y="4015105"/>
                  </a:cubicBezTo>
                  <a:close/>
                </a:path>
              </a:pathLst>
            </a:custGeom>
            <a:solidFill>
              <a:srgbClr val="26262B"/>
            </a:solidFill>
            <a:ln w="12700">
              <a:solidFill>
                <a:srgbClr val="000000"/>
              </a:solidFill>
            </a:ln>
          </p:spPr>
          <p:txBody>
            <a:bodyPr/>
            <a:lstStyle/>
            <a:p>
              <a:endParaRPr lang="en-US"/>
            </a:p>
          </p:txBody>
        </p:sp>
      </p:grpSp>
      <p:grpSp>
        <p:nvGrpSpPr>
          <p:cNvPr id="19" name="Group 19"/>
          <p:cNvGrpSpPr>
            <a:grpSpLocks noChangeAspect="1"/>
          </p:cNvGrpSpPr>
          <p:nvPr/>
        </p:nvGrpSpPr>
        <p:grpSpPr>
          <a:xfrm>
            <a:off x="6669435" y="5814715"/>
            <a:ext cx="688330" cy="688330"/>
            <a:chOff x="0" y="0"/>
            <a:chExt cx="917773" cy="917773"/>
          </a:xfrm>
        </p:grpSpPr>
        <p:sp>
          <p:nvSpPr>
            <p:cNvPr id="20" name="Freeform 20" descr="preencoded.png"/>
            <p:cNvSpPr/>
            <p:nvPr/>
          </p:nvSpPr>
          <p:spPr>
            <a:xfrm>
              <a:off x="0" y="0"/>
              <a:ext cx="917829" cy="917829"/>
            </a:xfrm>
            <a:custGeom>
              <a:avLst/>
              <a:gdLst/>
              <a:ahLst/>
              <a:cxnLst/>
              <a:rect l="l" t="t" r="r" b="b"/>
              <a:pathLst>
                <a:path w="917829" h="917829">
                  <a:moveTo>
                    <a:pt x="0" y="0"/>
                  </a:moveTo>
                  <a:lnTo>
                    <a:pt x="917829" y="0"/>
                  </a:lnTo>
                  <a:lnTo>
                    <a:pt x="917829" y="917829"/>
                  </a:lnTo>
                  <a:lnTo>
                    <a:pt x="0" y="917829"/>
                  </a:lnTo>
                  <a:lnTo>
                    <a:pt x="0" y="0"/>
                  </a:lnTo>
                  <a:close/>
                </a:path>
              </a:pathLst>
            </a:custGeom>
            <a:blipFill>
              <a:blip r:embed="rId8"/>
              <a:stretch>
                <a:fillRect r="6" b="6"/>
              </a:stretch>
            </a:blipFill>
          </p:spPr>
          <p:txBody>
            <a:bodyPr/>
            <a:lstStyle/>
            <a:p>
              <a:endParaRPr lang="en-US"/>
            </a:p>
          </p:txBody>
        </p:sp>
      </p:grpSp>
      <p:sp>
        <p:nvSpPr>
          <p:cNvPr id="21" name="Freeform 21" descr="preencoded.png"/>
          <p:cNvSpPr/>
          <p:nvPr/>
        </p:nvSpPr>
        <p:spPr>
          <a:xfrm>
            <a:off x="6858744" y="6003875"/>
            <a:ext cx="309711" cy="309711"/>
          </a:xfrm>
          <a:custGeom>
            <a:avLst/>
            <a:gdLst/>
            <a:ahLst/>
            <a:cxnLst/>
            <a:rect l="l" t="t" r="r" b="b"/>
            <a:pathLst>
              <a:path w="309711" h="309711">
                <a:moveTo>
                  <a:pt x="0" y="0"/>
                </a:moveTo>
                <a:lnTo>
                  <a:pt x="309711" y="0"/>
                </a:lnTo>
                <a:lnTo>
                  <a:pt x="309711" y="309711"/>
                </a:lnTo>
                <a:lnTo>
                  <a:pt x="0" y="309711"/>
                </a:lnTo>
                <a:lnTo>
                  <a:pt x="0" y="0"/>
                </a:lnTo>
                <a:close/>
              </a:path>
            </a:pathLst>
          </a:custGeom>
          <a:blipFill>
            <a:blip r:embed="rId9">
              <a:extLst>
                <a:ext uri="{96DAC541-7B7A-43D3-8B79-37D633B846F1}">
                  <asvg:svgBlip xmlns:asvg="http://schemas.microsoft.com/office/drawing/2016/SVG/main" r:embed="rId10"/>
                </a:ext>
              </a:extLst>
            </a:blip>
            <a:stretch>
              <a:fillRect t="-21212" b="-21212"/>
            </a:stretch>
          </a:blipFill>
        </p:spPr>
        <p:txBody>
          <a:bodyPr/>
          <a:lstStyle/>
          <a:p>
            <a:endParaRPr lang="en-US"/>
          </a:p>
        </p:txBody>
      </p:sp>
      <p:sp>
        <p:nvSpPr>
          <p:cNvPr id="22" name="TextBox 22"/>
          <p:cNvSpPr txBox="1"/>
          <p:nvPr/>
        </p:nvSpPr>
        <p:spPr>
          <a:xfrm>
            <a:off x="6669435" y="6703814"/>
            <a:ext cx="4732287" cy="458837"/>
          </a:xfrm>
          <a:prstGeom prst="rect">
            <a:avLst/>
          </a:prstGeom>
        </p:spPr>
        <p:txBody>
          <a:bodyPr lIns="0" tIns="0" rIns="0" bIns="0" rtlCol="0" anchor="t">
            <a:spAutoFit/>
          </a:bodyPr>
          <a:lstStyle/>
          <a:p>
            <a:pPr algn="l">
              <a:lnSpc>
                <a:spcPts val="3374"/>
              </a:lnSpc>
            </a:pPr>
            <a:r>
              <a:rPr lang="en-US" sz="2687">
                <a:solidFill>
                  <a:srgbClr val="E0D6DE"/>
                </a:solidFill>
                <a:latin typeface="Arimo"/>
                <a:ea typeface="Arimo"/>
                <a:cs typeface="Arimo"/>
                <a:sym typeface="Arimo"/>
              </a:rPr>
              <a:t>K-Nearest Neighbor (KNN)</a:t>
            </a:r>
          </a:p>
        </p:txBody>
      </p:sp>
      <p:sp>
        <p:nvSpPr>
          <p:cNvPr id="23" name="TextBox 23"/>
          <p:cNvSpPr txBox="1"/>
          <p:nvPr/>
        </p:nvSpPr>
        <p:spPr>
          <a:xfrm>
            <a:off x="6669435" y="7233643"/>
            <a:ext cx="4948981" cy="800992"/>
          </a:xfrm>
          <a:prstGeom prst="rect">
            <a:avLst/>
          </a:prstGeom>
        </p:spPr>
        <p:txBody>
          <a:bodyPr lIns="0" tIns="0" rIns="0" bIns="0" rtlCol="0" anchor="t">
            <a:spAutoFit/>
          </a:bodyPr>
          <a:lstStyle/>
          <a:p>
            <a:pPr algn="l">
              <a:lnSpc>
                <a:spcPts val="2874"/>
              </a:lnSpc>
            </a:pPr>
            <a:r>
              <a:rPr lang="en-US" sz="1750">
                <a:solidFill>
                  <a:srgbClr val="E0D6DE"/>
                </a:solidFill>
                <a:latin typeface="Noto Sans"/>
                <a:ea typeface="Noto Sans"/>
                <a:cs typeface="Noto Sans"/>
                <a:sym typeface="Noto Sans"/>
              </a:rPr>
              <a:t>Utilized for its non-parametric approach to classification based on feature similarity.</a:t>
            </a:r>
          </a:p>
        </p:txBody>
      </p:sp>
      <p:grpSp>
        <p:nvGrpSpPr>
          <p:cNvPr id="24" name="Group 24"/>
          <p:cNvGrpSpPr/>
          <p:nvPr/>
        </p:nvGrpSpPr>
        <p:grpSpPr>
          <a:xfrm>
            <a:off x="12077105" y="5585371"/>
            <a:ext cx="5407670" cy="3045768"/>
            <a:chOff x="0" y="0"/>
            <a:chExt cx="7210227" cy="4061023"/>
          </a:xfrm>
        </p:grpSpPr>
        <p:sp>
          <p:nvSpPr>
            <p:cNvPr id="25" name="Freeform 25"/>
            <p:cNvSpPr/>
            <p:nvPr/>
          </p:nvSpPr>
          <p:spPr>
            <a:xfrm>
              <a:off x="0" y="0"/>
              <a:ext cx="7210171" cy="4060952"/>
            </a:xfrm>
            <a:custGeom>
              <a:avLst/>
              <a:gdLst/>
              <a:ahLst/>
              <a:cxnLst/>
              <a:rect l="l" t="t" r="r" b="b"/>
              <a:pathLst>
                <a:path w="7210171" h="4060952">
                  <a:moveTo>
                    <a:pt x="0" y="45847"/>
                  </a:moveTo>
                  <a:cubicBezTo>
                    <a:pt x="0" y="20574"/>
                    <a:pt x="20574" y="0"/>
                    <a:pt x="45847" y="0"/>
                  </a:cubicBezTo>
                  <a:lnTo>
                    <a:pt x="7164324" y="0"/>
                  </a:lnTo>
                  <a:cubicBezTo>
                    <a:pt x="7189724" y="0"/>
                    <a:pt x="7210171" y="20574"/>
                    <a:pt x="7210171" y="45847"/>
                  </a:cubicBezTo>
                  <a:lnTo>
                    <a:pt x="7210171" y="4015105"/>
                  </a:lnTo>
                  <a:cubicBezTo>
                    <a:pt x="7210171" y="4040505"/>
                    <a:pt x="7189597" y="4060952"/>
                    <a:pt x="7164324" y="4060952"/>
                  </a:cubicBezTo>
                  <a:lnTo>
                    <a:pt x="45847" y="4060952"/>
                  </a:lnTo>
                  <a:cubicBezTo>
                    <a:pt x="20447" y="4060952"/>
                    <a:pt x="0" y="4040378"/>
                    <a:pt x="0" y="4015105"/>
                  </a:cubicBezTo>
                  <a:close/>
                </a:path>
              </a:pathLst>
            </a:custGeom>
            <a:solidFill>
              <a:srgbClr val="26262B"/>
            </a:solidFill>
            <a:ln w="12700">
              <a:solidFill>
                <a:srgbClr val="000000"/>
              </a:solidFill>
            </a:ln>
          </p:spPr>
          <p:txBody>
            <a:bodyPr/>
            <a:lstStyle/>
            <a:p>
              <a:endParaRPr lang="en-US"/>
            </a:p>
          </p:txBody>
        </p:sp>
      </p:grpSp>
      <p:grpSp>
        <p:nvGrpSpPr>
          <p:cNvPr id="26" name="Group 26"/>
          <p:cNvGrpSpPr>
            <a:grpSpLocks noChangeAspect="1"/>
          </p:cNvGrpSpPr>
          <p:nvPr/>
        </p:nvGrpSpPr>
        <p:grpSpPr>
          <a:xfrm>
            <a:off x="12306449" y="5814715"/>
            <a:ext cx="688330" cy="688330"/>
            <a:chOff x="0" y="0"/>
            <a:chExt cx="917773" cy="917773"/>
          </a:xfrm>
        </p:grpSpPr>
        <p:sp>
          <p:nvSpPr>
            <p:cNvPr id="27" name="Freeform 27" descr="preencoded.png"/>
            <p:cNvSpPr/>
            <p:nvPr/>
          </p:nvSpPr>
          <p:spPr>
            <a:xfrm>
              <a:off x="0" y="0"/>
              <a:ext cx="917829" cy="917829"/>
            </a:xfrm>
            <a:custGeom>
              <a:avLst/>
              <a:gdLst/>
              <a:ahLst/>
              <a:cxnLst/>
              <a:rect l="l" t="t" r="r" b="b"/>
              <a:pathLst>
                <a:path w="917829" h="917829">
                  <a:moveTo>
                    <a:pt x="0" y="0"/>
                  </a:moveTo>
                  <a:lnTo>
                    <a:pt x="917829" y="0"/>
                  </a:lnTo>
                  <a:lnTo>
                    <a:pt x="917829" y="917829"/>
                  </a:lnTo>
                  <a:lnTo>
                    <a:pt x="0" y="917829"/>
                  </a:lnTo>
                  <a:lnTo>
                    <a:pt x="0" y="0"/>
                  </a:lnTo>
                  <a:close/>
                </a:path>
              </a:pathLst>
            </a:custGeom>
            <a:blipFill>
              <a:blip r:embed="rId11"/>
              <a:stretch>
                <a:fillRect r="6" b="6"/>
              </a:stretch>
            </a:blipFill>
          </p:spPr>
          <p:txBody>
            <a:bodyPr/>
            <a:lstStyle/>
            <a:p>
              <a:endParaRPr lang="en-US"/>
            </a:p>
          </p:txBody>
        </p:sp>
      </p:grpSp>
      <p:sp>
        <p:nvSpPr>
          <p:cNvPr id="28" name="Freeform 28" descr="preencoded.png"/>
          <p:cNvSpPr/>
          <p:nvPr/>
        </p:nvSpPr>
        <p:spPr>
          <a:xfrm>
            <a:off x="12495759" y="6003875"/>
            <a:ext cx="309711" cy="309711"/>
          </a:xfrm>
          <a:custGeom>
            <a:avLst/>
            <a:gdLst/>
            <a:ahLst/>
            <a:cxnLst/>
            <a:rect l="l" t="t" r="r" b="b"/>
            <a:pathLst>
              <a:path w="309711" h="309711">
                <a:moveTo>
                  <a:pt x="0" y="0"/>
                </a:moveTo>
                <a:lnTo>
                  <a:pt x="309711" y="0"/>
                </a:lnTo>
                <a:lnTo>
                  <a:pt x="309711" y="309711"/>
                </a:lnTo>
                <a:lnTo>
                  <a:pt x="0" y="309711"/>
                </a:lnTo>
                <a:lnTo>
                  <a:pt x="0" y="0"/>
                </a:lnTo>
                <a:close/>
              </a:path>
            </a:pathLst>
          </a:custGeom>
          <a:blipFill>
            <a:blip r:embed="rId12">
              <a:extLst>
                <a:ext uri="{96DAC541-7B7A-43D3-8B79-37D633B846F1}">
                  <asvg:svgBlip xmlns:asvg="http://schemas.microsoft.com/office/drawing/2016/SVG/main" r:embed="rId13"/>
                </a:ext>
              </a:extLst>
            </a:blip>
            <a:stretch>
              <a:fillRect l="-1515" r="-1515"/>
            </a:stretch>
          </a:blipFill>
        </p:spPr>
        <p:txBody>
          <a:bodyPr/>
          <a:lstStyle/>
          <a:p>
            <a:endParaRPr lang="en-US"/>
          </a:p>
        </p:txBody>
      </p:sp>
      <p:sp>
        <p:nvSpPr>
          <p:cNvPr id="29" name="TextBox 29"/>
          <p:cNvSpPr txBox="1"/>
          <p:nvPr/>
        </p:nvSpPr>
        <p:spPr>
          <a:xfrm>
            <a:off x="12306449" y="6703814"/>
            <a:ext cx="3442098" cy="458837"/>
          </a:xfrm>
          <a:prstGeom prst="rect">
            <a:avLst/>
          </a:prstGeom>
        </p:spPr>
        <p:txBody>
          <a:bodyPr lIns="0" tIns="0" rIns="0" bIns="0" rtlCol="0" anchor="t">
            <a:spAutoFit/>
          </a:bodyPr>
          <a:lstStyle/>
          <a:p>
            <a:pPr algn="l">
              <a:lnSpc>
                <a:spcPts val="3374"/>
              </a:lnSpc>
            </a:pPr>
            <a:r>
              <a:rPr lang="en-US" sz="2687">
                <a:solidFill>
                  <a:srgbClr val="E0D6DE"/>
                </a:solidFill>
                <a:latin typeface="Arimo"/>
                <a:ea typeface="Arimo"/>
                <a:cs typeface="Arimo"/>
                <a:sym typeface="Arimo"/>
              </a:rPr>
              <a:t>Comparison Goal</a:t>
            </a:r>
          </a:p>
        </p:txBody>
      </p:sp>
      <p:sp>
        <p:nvSpPr>
          <p:cNvPr id="30" name="TextBox 30"/>
          <p:cNvSpPr txBox="1"/>
          <p:nvPr/>
        </p:nvSpPr>
        <p:spPr>
          <a:xfrm>
            <a:off x="12306449" y="7233643"/>
            <a:ext cx="4948981" cy="1168153"/>
          </a:xfrm>
          <a:prstGeom prst="rect">
            <a:avLst/>
          </a:prstGeom>
        </p:spPr>
        <p:txBody>
          <a:bodyPr lIns="0" tIns="0" rIns="0" bIns="0" rtlCol="0" anchor="t">
            <a:spAutoFit/>
          </a:bodyPr>
          <a:lstStyle/>
          <a:p>
            <a:pPr algn="l">
              <a:lnSpc>
                <a:spcPts val="2874"/>
              </a:lnSpc>
            </a:pPr>
            <a:r>
              <a:rPr lang="en-US" sz="1750">
                <a:solidFill>
                  <a:srgbClr val="E0D6DE"/>
                </a:solidFill>
                <a:latin typeface="Noto Sans"/>
                <a:ea typeface="Noto Sans"/>
                <a:cs typeface="Noto Sans"/>
                <a:sym typeface="Noto Sans"/>
              </a:rPr>
              <a:t>To identify the algorithm providing superior overall accuracy and precision for diabetes detection.</a:t>
            </a:r>
          </a:p>
        </p:txBody>
      </p:sp>
      <p:sp>
        <p:nvSpPr>
          <p:cNvPr id="31" name="TextBox 31"/>
          <p:cNvSpPr txBox="1"/>
          <p:nvPr/>
        </p:nvSpPr>
        <p:spPr>
          <a:xfrm>
            <a:off x="803076" y="8822531"/>
            <a:ext cx="16681847" cy="433834"/>
          </a:xfrm>
          <a:prstGeom prst="rect">
            <a:avLst/>
          </a:prstGeom>
        </p:spPr>
        <p:txBody>
          <a:bodyPr lIns="0" tIns="0" rIns="0" bIns="0" rtlCol="0" anchor="t">
            <a:spAutoFit/>
          </a:bodyPr>
          <a:lstStyle/>
          <a:p>
            <a:pPr algn="l">
              <a:lnSpc>
                <a:spcPts val="2874"/>
              </a:lnSpc>
            </a:pPr>
            <a:r>
              <a:rPr lang="en-US" sz="1750">
                <a:solidFill>
                  <a:srgbClr val="E0D6DE"/>
                </a:solidFill>
                <a:latin typeface="Noto Sans"/>
                <a:ea typeface="Noto Sans"/>
                <a:cs typeface="Noto Sans"/>
                <a:sym typeface="Noto Sans"/>
              </a:rPr>
              <a:t>All models were developed using Python, leveraging the powerful Scikit-learn library, built upon NumPy, SciPy, and Pandas.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0" y="0"/>
            <a:ext cx="18288000" cy="10287000"/>
            <a:chOff x="0" y="0"/>
            <a:chExt cx="24384000" cy="13716000"/>
          </a:xfrm>
        </p:grpSpPr>
        <p:sp>
          <p:nvSpPr>
            <p:cNvPr id="3" name="Freeform 3" descr="preencoded.png"/>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3"/>
              <a:stretch>
                <a:fillRect/>
              </a:stretch>
            </a:blipFill>
          </p:spPr>
          <p:txBody>
            <a:bodyPr/>
            <a:lstStyle/>
            <a:p>
              <a:endParaRPr lang="en-US"/>
            </a:p>
          </p:txBody>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07070C"/>
            </a:solidFill>
            <a:ln w="12700">
              <a:solidFill>
                <a:srgbClr val="000000"/>
              </a:solidFill>
            </a:ln>
          </p:spPr>
          <p:txBody>
            <a:bodyPr/>
            <a:lstStyle/>
            <a:p>
              <a:endParaRPr lang="en-US"/>
            </a:p>
          </p:txBody>
        </p:sp>
      </p:grpSp>
      <p:sp>
        <p:nvSpPr>
          <p:cNvPr id="6" name="TextBox 6"/>
          <p:cNvSpPr txBox="1"/>
          <p:nvPr/>
        </p:nvSpPr>
        <p:spPr>
          <a:xfrm>
            <a:off x="992238" y="1003250"/>
            <a:ext cx="11664851" cy="943124"/>
          </a:xfrm>
          <a:prstGeom prst="rect">
            <a:avLst/>
          </a:prstGeom>
        </p:spPr>
        <p:txBody>
          <a:bodyPr lIns="0" tIns="0" rIns="0" bIns="0" rtlCol="0" anchor="t">
            <a:spAutoFit/>
          </a:bodyPr>
          <a:lstStyle/>
          <a:p>
            <a:pPr algn="l">
              <a:lnSpc>
                <a:spcPts val="6937"/>
              </a:lnSpc>
            </a:pPr>
            <a:r>
              <a:rPr lang="en-US" sz="5562">
                <a:solidFill>
                  <a:srgbClr val="97B8FF"/>
                </a:solidFill>
                <a:latin typeface="Arimo"/>
                <a:ea typeface="Arimo"/>
                <a:cs typeface="Arimo"/>
                <a:sym typeface="Arimo"/>
              </a:rPr>
              <a:t>Evaluation: Performance Metrics</a:t>
            </a:r>
          </a:p>
        </p:txBody>
      </p:sp>
      <p:sp>
        <p:nvSpPr>
          <p:cNvPr id="7" name="TextBox 7"/>
          <p:cNvSpPr txBox="1"/>
          <p:nvPr/>
        </p:nvSpPr>
        <p:spPr>
          <a:xfrm>
            <a:off x="992238" y="2427685"/>
            <a:ext cx="16303526" cy="539354"/>
          </a:xfrm>
          <a:prstGeom prst="rect">
            <a:avLst/>
          </a:prstGeom>
        </p:spPr>
        <p:txBody>
          <a:bodyPr lIns="0" tIns="0" rIns="0" bIns="0" rtlCol="0" anchor="t">
            <a:spAutoFit/>
          </a:bodyPr>
          <a:lstStyle/>
          <a:p>
            <a:pPr algn="l">
              <a:lnSpc>
                <a:spcPts val="3562"/>
              </a:lnSpc>
            </a:pPr>
            <a:r>
              <a:rPr lang="en-US" sz="2187">
                <a:solidFill>
                  <a:srgbClr val="E0D6DE"/>
                </a:solidFill>
                <a:latin typeface="Noto Sans"/>
                <a:ea typeface="Noto Sans"/>
                <a:cs typeface="Noto Sans"/>
                <a:sym typeface="Noto Sans"/>
              </a:rPr>
              <a:t>The evaluation highlighted the Decision Tree  model's superior performance across key metrics.</a:t>
            </a:r>
          </a:p>
        </p:txBody>
      </p:sp>
      <p:grpSp>
        <p:nvGrpSpPr>
          <p:cNvPr id="8" name="Group 8"/>
          <p:cNvGrpSpPr>
            <a:grpSpLocks noChangeAspect="1"/>
          </p:cNvGrpSpPr>
          <p:nvPr/>
        </p:nvGrpSpPr>
        <p:grpSpPr>
          <a:xfrm>
            <a:off x="992238" y="3604915"/>
            <a:ext cx="7805886" cy="2837409"/>
            <a:chOff x="0" y="0"/>
            <a:chExt cx="10407848" cy="3783212"/>
          </a:xfrm>
        </p:grpSpPr>
        <p:sp>
          <p:nvSpPr>
            <p:cNvPr id="9" name="Freeform 9" descr="preencoded.png"/>
            <p:cNvSpPr/>
            <p:nvPr/>
          </p:nvSpPr>
          <p:spPr>
            <a:xfrm>
              <a:off x="0" y="0"/>
              <a:ext cx="10407904" cy="3783203"/>
            </a:xfrm>
            <a:custGeom>
              <a:avLst/>
              <a:gdLst/>
              <a:ahLst/>
              <a:cxnLst/>
              <a:rect l="l" t="t" r="r" b="b"/>
              <a:pathLst>
                <a:path w="10407904" h="3783203">
                  <a:moveTo>
                    <a:pt x="0" y="0"/>
                  </a:moveTo>
                  <a:lnTo>
                    <a:pt x="10407904" y="0"/>
                  </a:lnTo>
                  <a:lnTo>
                    <a:pt x="10407904" y="3783203"/>
                  </a:lnTo>
                  <a:lnTo>
                    <a:pt x="0" y="3783203"/>
                  </a:lnTo>
                  <a:lnTo>
                    <a:pt x="0" y="0"/>
                  </a:lnTo>
                  <a:close/>
                </a:path>
              </a:pathLst>
            </a:custGeom>
            <a:blipFill>
              <a:blip r:embed="rId4"/>
              <a:stretch>
                <a:fillRect l="-11" r="-10"/>
              </a:stretch>
            </a:blipFill>
          </p:spPr>
          <p:txBody>
            <a:bodyPr/>
            <a:lstStyle/>
            <a:p>
              <a:endParaRPr lang="en-US"/>
            </a:p>
          </p:txBody>
        </p:sp>
      </p:grpSp>
      <p:grpSp>
        <p:nvGrpSpPr>
          <p:cNvPr id="10" name="Group 10"/>
          <p:cNvGrpSpPr>
            <a:grpSpLocks noChangeAspect="1"/>
          </p:cNvGrpSpPr>
          <p:nvPr/>
        </p:nvGrpSpPr>
        <p:grpSpPr>
          <a:xfrm>
            <a:off x="9499401" y="3604915"/>
            <a:ext cx="7805886" cy="3686621"/>
            <a:chOff x="0" y="0"/>
            <a:chExt cx="10407848" cy="4915495"/>
          </a:xfrm>
        </p:grpSpPr>
        <p:sp>
          <p:nvSpPr>
            <p:cNvPr id="11" name="Freeform 11" descr="preencoded.png"/>
            <p:cNvSpPr/>
            <p:nvPr/>
          </p:nvSpPr>
          <p:spPr>
            <a:xfrm>
              <a:off x="0" y="0"/>
              <a:ext cx="10407904" cy="4915535"/>
            </a:xfrm>
            <a:custGeom>
              <a:avLst/>
              <a:gdLst/>
              <a:ahLst/>
              <a:cxnLst/>
              <a:rect l="l" t="t" r="r" b="b"/>
              <a:pathLst>
                <a:path w="10407904" h="4915535">
                  <a:moveTo>
                    <a:pt x="0" y="0"/>
                  </a:moveTo>
                  <a:lnTo>
                    <a:pt x="10407904" y="0"/>
                  </a:lnTo>
                  <a:lnTo>
                    <a:pt x="10407904" y="4915535"/>
                  </a:lnTo>
                  <a:lnTo>
                    <a:pt x="0" y="4915535"/>
                  </a:lnTo>
                  <a:lnTo>
                    <a:pt x="0" y="0"/>
                  </a:lnTo>
                  <a:close/>
                </a:path>
              </a:pathLst>
            </a:custGeom>
            <a:blipFill>
              <a:blip r:embed="rId5"/>
              <a:stretch>
                <a:fillRect l="-35" r="-35"/>
              </a:stretch>
            </a:blipFill>
          </p:spPr>
          <p:txBody>
            <a:bodyPr/>
            <a:lstStyle/>
            <a:p>
              <a:endParaRPr lang="en-US"/>
            </a:p>
          </p:txBody>
        </p:sp>
      </p:grpSp>
      <p:sp>
        <p:nvSpPr>
          <p:cNvPr id="12" name="TextBox 12"/>
          <p:cNvSpPr txBox="1"/>
          <p:nvPr/>
        </p:nvSpPr>
        <p:spPr>
          <a:xfrm>
            <a:off x="9499401" y="7524750"/>
            <a:ext cx="7805886" cy="1446610"/>
          </a:xfrm>
          <a:prstGeom prst="rect">
            <a:avLst/>
          </a:prstGeom>
        </p:spPr>
        <p:txBody>
          <a:bodyPr lIns="0" tIns="0" rIns="0" bIns="0" rtlCol="0" anchor="t">
            <a:spAutoFit/>
          </a:bodyPr>
          <a:lstStyle/>
          <a:p>
            <a:pPr algn="l">
              <a:lnSpc>
                <a:spcPts val="3562"/>
              </a:lnSpc>
            </a:pPr>
            <a:r>
              <a:rPr lang="en-US" sz="2187">
                <a:solidFill>
                  <a:srgbClr val="E0D6DE"/>
                </a:solidFill>
                <a:latin typeface="Noto Sans"/>
                <a:ea typeface="Noto Sans"/>
                <a:cs typeface="Noto Sans"/>
                <a:sym typeface="Noto Sans"/>
              </a:rPr>
              <a:t>The </a:t>
            </a:r>
            <a:r>
              <a:rPr lang="en-US" sz="2187" b="1">
                <a:solidFill>
                  <a:srgbClr val="E0D6DE"/>
                </a:solidFill>
                <a:latin typeface="Noto Sans Bold"/>
                <a:ea typeface="Noto Sans Bold"/>
                <a:cs typeface="Noto Sans Bold"/>
                <a:sym typeface="Noto Sans Bold"/>
              </a:rPr>
              <a:t>Decision Tree Model</a:t>
            </a:r>
            <a:r>
              <a:rPr lang="en-US" sz="2187">
                <a:solidFill>
                  <a:srgbClr val="E0D6DE"/>
                </a:solidFill>
                <a:latin typeface="Noto Sans"/>
                <a:ea typeface="Noto Sans"/>
                <a:cs typeface="Noto Sans"/>
                <a:sym typeface="Noto Sans"/>
              </a:rPr>
              <a:t> demonstrated consistently better overall results, particularly in accuracy and AUC, confirming its robustness for this classification task.</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0" y="0"/>
            <a:ext cx="18288000" cy="10287000"/>
            <a:chOff x="0" y="0"/>
            <a:chExt cx="24384000" cy="13716000"/>
          </a:xfrm>
        </p:grpSpPr>
        <p:sp>
          <p:nvSpPr>
            <p:cNvPr id="3" name="Freeform 3" descr="preencoded.png"/>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3"/>
              <a:stretch>
                <a:fillRect/>
              </a:stretch>
            </a:blipFill>
          </p:spPr>
          <p:txBody>
            <a:bodyPr/>
            <a:lstStyle/>
            <a:p>
              <a:endParaRPr lang="en-US"/>
            </a:p>
          </p:txBody>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07070C"/>
            </a:solidFill>
            <a:ln w="12700">
              <a:solidFill>
                <a:srgbClr val="000000"/>
              </a:solidFill>
            </a:ln>
          </p:spPr>
          <p:txBody>
            <a:bodyPr/>
            <a:lstStyle/>
            <a:p>
              <a:endParaRPr lang="en-US"/>
            </a:p>
          </p:txBody>
        </p:sp>
      </p:grpSp>
      <p:sp>
        <p:nvSpPr>
          <p:cNvPr id="6" name="TextBox 6"/>
          <p:cNvSpPr txBox="1"/>
          <p:nvPr/>
        </p:nvSpPr>
        <p:spPr>
          <a:xfrm>
            <a:off x="776287" y="751731"/>
            <a:ext cx="9000679" cy="592634"/>
          </a:xfrm>
          <a:prstGeom prst="rect">
            <a:avLst/>
          </a:prstGeom>
        </p:spPr>
        <p:txBody>
          <a:bodyPr lIns="0" tIns="0" rIns="0" bIns="0" rtlCol="0" anchor="t">
            <a:spAutoFit/>
          </a:bodyPr>
          <a:lstStyle/>
          <a:p>
            <a:pPr algn="l">
              <a:lnSpc>
                <a:spcPts val="4312"/>
              </a:lnSpc>
            </a:pPr>
            <a:r>
              <a:rPr lang="en-US" sz="3437">
                <a:solidFill>
                  <a:srgbClr val="97B8FF"/>
                </a:solidFill>
                <a:latin typeface="Arimo"/>
                <a:ea typeface="Arimo"/>
                <a:cs typeface="Arimo"/>
                <a:sym typeface="Arimo"/>
              </a:rPr>
              <a:t>K-Nearest Neighbor (KNN) Comparison</a:t>
            </a:r>
          </a:p>
        </p:txBody>
      </p:sp>
      <p:sp>
        <p:nvSpPr>
          <p:cNvPr id="7" name="TextBox 7"/>
          <p:cNvSpPr txBox="1"/>
          <p:nvPr/>
        </p:nvSpPr>
        <p:spPr>
          <a:xfrm>
            <a:off x="776287" y="1721197"/>
            <a:ext cx="16735425" cy="421481"/>
          </a:xfrm>
          <a:prstGeom prst="rect">
            <a:avLst/>
          </a:prstGeom>
        </p:spPr>
        <p:txBody>
          <a:bodyPr lIns="0" tIns="0" rIns="0" bIns="0" rtlCol="0" anchor="t">
            <a:spAutoFit/>
          </a:bodyPr>
          <a:lstStyle/>
          <a:p>
            <a:pPr algn="l">
              <a:lnSpc>
                <a:spcPts val="2749"/>
              </a:lnSpc>
            </a:pPr>
            <a:r>
              <a:rPr lang="en-US" sz="1687">
                <a:solidFill>
                  <a:srgbClr val="E0D6DE"/>
                </a:solidFill>
                <a:latin typeface="Noto Sans"/>
                <a:ea typeface="Noto Sans"/>
                <a:cs typeface="Noto Sans"/>
                <a:sym typeface="Noto Sans"/>
              </a:rPr>
              <a:t>The K-Nearest Neighbor model was used as an alternative model for comparison. The results confirmed that the Decision Tree was the better choice.</a:t>
            </a:r>
          </a:p>
        </p:txBody>
      </p:sp>
      <p:sp>
        <p:nvSpPr>
          <p:cNvPr id="8" name="TextBox 8"/>
          <p:cNvSpPr txBox="1"/>
          <p:nvPr/>
        </p:nvSpPr>
        <p:spPr>
          <a:xfrm>
            <a:off x="776287" y="2325440"/>
            <a:ext cx="16735425" cy="421481"/>
          </a:xfrm>
          <a:prstGeom prst="rect">
            <a:avLst/>
          </a:prstGeom>
        </p:spPr>
        <p:txBody>
          <a:bodyPr lIns="0" tIns="0" rIns="0" bIns="0" rtlCol="0" anchor="t">
            <a:spAutoFit/>
          </a:bodyPr>
          <a:lstStyle/>
          <a:p>
            <a:pPr marL="254496" lvl="1" indent="-127248" algn="l">
              <a:lnSpc>
                <a:spcPts val="2749"/>
              </a:lnSpc>
              <a:buFont typeface="Arial"/>
              <a:buChar char="•"/>
            </a:pPr>
            <a:r>
              <a:rPr lang="en-US" sz="1687" b="1">
                <a:solidFill>
                  <a:srgbClr val="E0D6DE"/>
                </a:solidFill>
                <a:latin typeface="Noto Sans Bold"/>
                <a:ea typeface="Noto Sans Bold"/>
                <a:cs typeface="Noto Sans Bold"/>
                <a:sym typeface="Noto Sans Bold"/>
              </a:rPr>
              <a:t>Overall Accuracy:</a:t>
            </a:r>
            <a:r>
              <a:rPr lang="en-US" sz="1687">
                <a:solidFill>
                  <a:srgbClr val="E0D6DE"/>
                </a:solidFill>
                <a:latin typeface="Noto Sans"/>
                <a:ea typeface="Noto Sans"/>
                <a:cs typeface="Noto Sans"/>
                <a:sym typeface="Noto Sans"/>
              </a:rPr>
              <a:t> The KNN model achieved an accuracy of </a:t>
            </a:r>
            <a:r>
              <a:rPr lang="en-US" sz="1687" b="1">
                <a:solidFill>
                  <a:srgbClr val="E0D6DE"/>
                </a:solidFill>
                <a:latin typeface="Noto Sans Bold"/>
                <a:ea typeface="Noto Sans Bold"/>
                <a:cs typeface="Noto Sans Bold"/>
                <a:sym typeface="Noto Sans Bold"/>
              </a:rPr>
              <a:t>71%</a:t>
            </a:r>
          </a:p>
        </p:txBody>
      </p:sp>
      <p:grpSp>
        <p:nvGrpSpPr>
          <p:cNvPr id="9" name="Group 9"/>
          <p:cNvGrpSpPr>
            <a:grpSpLocks noChangeAspect="1"/>
          </p:cNvGrpSpPr>
          <p:nvPr/>
        </p:nvGrpSpPr>
        <p:grpSpPr>
          <a:xfrm>
            <a:off x="776287" y="2996356"/>
            <a:ext cx="8554045" cy="3562945"/>
            <a:chOff x="0" y="0"/>
            <a:chExt cx="11405393" cy="4750593"/>
          </a:xfrm>
        </p:grpSpPr>
        <p:sp>
          <p:nvSpPr>
            <p:cNvPr id="10" name="Freeform 10" descr="preencoded.png"/>
            <p:cNvSpPr/>
            <p:nvPr/>
          </p:nvSpPr>
          <p:spPr>
            <a:xfrm>
              <a:off x="0" y="0"/>
              <a:ext cx="11405362" cy="4750562"/>
            </a:xfrm>
            <a:custGeom>
              <a:avLst/>
              <a:gdLst/>
              <a:ahLst/>
              <a:cxnLst/>
              <a:rect l="l" t="t" r="r" b="b"/>
              <a:pathLst>
                <a:path w="11405362" h="4750562">
                  <a:moveTo>
                    <a:pt x="0" y="0"/>
                  </a:moveTo>
                  <a:lnTo>
                    <a:pt x="11405362" y="0"/>
                  </a:lnTo>
                  <a:lnTo>
                    <a:pt x="11405362" y="4750562"/>
                  </a:lnTo>
                  <a:lnTo>
                    <a:pt x="0" y="4750562"/>
                  </a:lnTo>
                  <a:lnTo>
                    <a:pt x="0" y="0"/>
                  </a:lnTo>
                  <a:close/>
                </a:path>
              </a:pathLst>
            </a:custGeom>
            <a:blipFill>
              <a:blip r:embed="rId4"/>
              <a:stretch>
                <a:fillRect l="-4" r="-5"/>
              </a:stretch>
            </a:blipFill>
          </p:spPr>
          <p:txBody>
            <a:bodyPr/>
            <a:lstStyle/>
            <a:p>
              <a:endParaRPr lang="en-US"/>
            </a:p>
          </p:txBody>
        </p:sp>
      </p:grpSp>
      <p:sp>
        <p:nvSpPr>
          <p:cNvPr id="11" name="TextBox 11"/>
          <p:cNvSpPr txBox="1"/>
          <p:nvPr/>
        </p:nvSpPr>
        <p:spPr>
          <a:xfrm>
            <a:off x="776287" y="6742062"/>
            <a:ext cx="16735425" cy="421481"/>
          </a:xfrm>
          <a:prstGeom prst="rect">
            <a:avLst/>
          </a:prstGeom>
        </p:spPr>
        <p:txBody>
          <a:bodyPr lIns="0" tIns="0" rIns="0" bIns="0" rtlCol="0" anchor="t">
            <a:spAutoFit/>
          </a:bodyPr>
          <a:lstStyle/>
          <a:p>
            <a:pPr marL="254496" lvl="1" indent="-127248" algn="l">
              <a:lnSpc>
                <a:spcPts val="2749"/>
              </a:lnSpc>
              <a:buFont typeface="Arial"/>
              <a:buChar char="•"/>
            </a:pPr>
            <a:r>
              <a:rPr lang="en-US" sz="1687" b="1">
                <a:solidFill>
                  <a:srgbClr val="E0D6DE"/>
                </a:solidFill>
                <a:latin typeface="Noto Sans Bold"/>
                <a:ea typeface="Noto Sans Bold"/>
                <a:cs typeface="Noto Sans Bold"/>
                <a:sym typeface="Noto Sans Bold"/>
              </a:rPr>
              <a:t>Area Under the ROC Curve (AUC):</a:t>
            </a:r>
            <a:r>
              <a:rPr lang="en-US" sz="1687">
                <a:solidFill>
                  <a:srgbClr val="E0D6DE"/>
                </a:solidFill>
                <a:latin typeface="Noto Sans"/>
                <a:ea typeface="Noto Sans"/>
                <a:cs typeface="Noto Sans"/>
                <a:sym typeface="Noto Sans"/>
              </a:rPr>
              <a:t> The AUC was 0.67 (Lower than the Decision Tree's 0.72</a:t>
            </a:r>
          </a:p>
        </p:txBody>
      </p:sp>
      <p:sp>
        <p:nvSpPr>
          <p:cNvPr id="12" name="TextBox 12"/>
          <p:cNvSpPr txBox="1"/>
          <p:nvPr/>
        </p:nvSpPr>
        <p:spPr>
          <a:xfrm>
            <a:off x="776287" y="7174409"/>
            <a:ext cx="16735425" cy="421481"/>
          </a:xfrm>
          <a:prstGeom prst="rect">
            <a:avLst/>
          </a:prstGeom>
        </p:spPr>
        <p:txBody>
          <a:bodyPr lIns="0" tIns="0" rIns="0" bIns="0" rtlCol="0" anchor="t">
            <a:spAutoFit/>
          </a:bodyPr>
          <a:lstStyle/>
          <a:p>
            <a:pPr marL="254496" lvl="1" indent="-127248" algn="l">
              <a:lnSpc>
                <a:spcPts val="2749"/>
              </a:lnSpc>
              <a:buFont typeface="Arial"/>
              <a:buChar char="•"/>
            </a:pPr>
            <a:r>
              <a:rPr lang="en-US" sz="1687" b="1">
                <a:solidFill>
                  <a:srgbClr val="E0D6DE"/>
                </a:solidFill>
                <a:latin typeface="Noto Sans Bold"/>
                <a:ea typeface="Noto Sans Bold"/>
                <a:cs typeface="Noto Sans Bold"/>
                <a:sym typeface="Noto Sans Bold"/>
              </a:rPr>
              <a:t>Confusion Matrix (Diabetic Class Focus):</a:t>
            </a:r>
          </a:p>
        </p:txBody>
      </p:sp>
      <p:sp>
        <p:nvSpPr>
          <p:cNvPr id="13" name="TextBox 13"/>
          <p:cNvSpPr txBox="1"/>
          <p:nvPr/>
        </p:nvSpPr>
        <p:spPr>
          <a:xfrm>
            <a:off x="776287" y="7606754"/>
            <a:ext cx="16735425" cy="421481"/>
          </a:xfrm>
          <a:prstGeom prst="rect">
            <a:avLst/>
          </a:prstGeom>
        </p:spPr>
        <p:txBody>
          <a:bodyPr lIns="0" tIns="0" rIns="0" bIns="0" rtlCol="0" anchor="t">
            <a:spAutoFit/>
          </a:bodyPr>
          <a:lstStyle/>
          <a:p>
            <a:pPr marL="683121" lvl="2" indent="-227707" algn="l">
              <a:lnSpc>
                <a:spcPts val="2749"/>
              </a:lnSpc>
              <a:buFont typeface="Arial"/>
              <a:buChar char="⚬"/>
            </a:pPr>
            <a:r>
              <a:rPr lang="en-US" sz="1687" b="1">
                <a:solidFill>
                  <a:srgbClr val="E0D6DE"/>
                </a:solidFill>
                <a:latin typeface="Noto Sans Bold"/>
                <a:ea typeface="Noto Sans Bold"/>
                <a:cs typeface="Noto Sans Bold"/>
                <a:sym typeface="Noto Sans Bold"/>
              </a:rPr>
              <a:t>True Positives (TP):</a:t>
            </a:r>
            <a:r>
              <a:rPr lang="en-US" sz="1687">
                <a:solidFill>
                  <a:srgbClr val="E0D6DE"/>
                </a:solidFill>
                <a:latin typeface="Noto Sans"/>
                <a:ea typeface="Noto Sans"/>
                <a:cs typeface="Noto Sans"/>
                <a:sym typeface="Noto Sans"/>
              </a:rPr>
              <a:t> 39</a:t>
            </a:r>
          </a:p>
        </p:txBody>
      </p:sp>
      <p:sp>
        <p:nvSpPr>
          <p:cNvPr id="14" name="TextBox 14"/>
          <p:cNvSpPr txBox="1"/>
          <p:nvPr/>
        </p:nvSpPr>
        <p:spPr>
          <a:xfrm>
            <a:off x="776287" y="8039100"/>
            <a:ext cx="16735425" cy="421481"/>
          </a:xfrm>
          <a:prstGeom prst="rect">
            <a:avLst/>
          </a:prstGeom>
        </p:spPr>
        <p:txBody>
          <a:bodyPr lIns="0" tIns="0" rIns="0" bIns="0" rtlCol="0" anchor="t">
            <a:spAutoFit/>
          </a:bodyPr>
          <a:lstStyle/>
          <a:p>
            <a:pPr marL="683121" lvl="2" indent="-227707" algn="l">
              <a:lnSpc>
                <a:spcPts val="2749"/>
              </a:lnSpc>
              <a:buFont typeface="Arial"/>
              <a:buChar char="⚬"/>
            </a:pPr>
            <a:r>
              <a:rPr lang="en-US" sz="1687" b="1">
                <a:solidFill>
                  <a:srgbClr val="E0D6DE"/>
                </a:solidFill>
                <a:latin typeface="Noto Sans Bold"/>
                <a:ea typeface="Noto Sans Bold"/>
                <a:cs typeface="Noto Sans Bold"/>
                <a:sym typeface="Noto Sans Bold"/>
              </a:rPr>
              <a:t>False Negatives (FN):</a:t>
            </a:r>
            <a:r>
              <a:rPr lang="en-US" sz="1687">
                <a:solidFill>
                  <a:srgbClr val="E0D6DE"/>
                </a:solidFill>
                <a:latin typeface="Noto Sans"/>
                <a:ea typeface="Noto Sans"/>
                <a:cs typeface="Noto Sans"/>
                <a:sym typeface="Noto Sans"/>
              </a:rPr>
              <a:t> 35</a:t>
            </a:r>
          </a:p>
        </p:txBody>
      </p:sp>
      <p:sp>
        <p:nvSpPr>
          <p:cNvPr id="15" name="TextBox 15"/>
          <p:cNvSpPr txBox="1"/>
          <p:nvPr/>
        </p:nvSpPr>
        <p:spPr>
          <a:xfrm>
            <a:off x="776287" y="8471446"/>
            <a:ext cx="16735425" cy="421481"/>
          </a:xfrm>
          <a:prstGeom prst="rect">
            <a:avLst/>
          </a:prstGeom>
        </p:spPr>
        <p:txBody>
          <a:bodyPr lIns="0" tIns="0" rIns="0" bIns="0" rtlCol="0" anchor="t">
            <a:spAutoFit/>
          </a:bodyPr>
          <a:lstStyle/>
          <a:p>
            <a:pPr marL="254496" lvl="1" indent="-127248" algn="l">
              <a:lnSpc>
                <a:spcPts val="2749"/>
              </a:lnSpc>
              <a:buFont typeface="Arial"/>
              <a:buChar char="•"/>
            </a:pPr>
            <a:r>
              <a:rPr lang="en-US" sz="1687" b="1">
                <a:solidFill>
                  <a:srgbClr val="E0D6DE"/>
                </a:solidFill>
                <a:latin typeface="Noto Sans Bold"/>
                <a:ea typeface="Noto Sans Bold"/>
                <a:cs typeface="Noto Sans Bold"/>
                <a:sym typeface="Noto Sans Bold"/>
              </a:rPr>
              <a:t>Recall (Class 1 - Diabetic):</a:t>
            </a:r>
            <a:r>
              <a:rPr lang="en-US" sz="1687">
                <a:solidFill>
                  <a:srgbClr val="E0D6DE"/>
                </a:solidFill>
                <a:latin typeface="Noto Sans"/>
                <a:ea typeface="Noto Sans"/>
                <a:cs typeface="Noto Sans"/>
                <a:sym typeface="Noto Sans"/>
              </a:rPr>
              <a:t> 0.53 (This value is lower than the Decision Tree's 0.57 making KNN less effective in detecting actual diabetic cases)</a:t>
            </a:r>
          </a:p>
        </p:txBody>
      </p:sp>
      <p:sp>
        <p:nvSpPr>
          <p:cNvPr id="16" name="TextBox 16"/>
          <p:cNvSpPr txBox="1"/>
          <p:nvPr/>
        </p:nvSpPr>
        <p:spPr>
          <a:xfrm>
            <a:off x="776287" y="9075687"/>
            <a:ext cx="16735425" cy="421481"/>
          </a:xfrm>
          <a:prstGeom prst="rect">
            <a:avLst/>
          </a:prstGeom>
        </p:spPr>
        <p:txBody>
          <a:bodyPr lIns="0" tIns="0" rIns="0" bIns="0" rtlCol="0" anchor="t">
            <a:spAutoFit/>
          </a:bodyPr>
          <a:lstStyle/>
          <a:p>
            <a:pPr algn="l">
              <a:lnSpc>
                <a:spcPts val="2749"/>
              </a:lnSpc>
            </a:pPr>
            <a:r>
              <a:rPr lang="en-US" sz="1687" b="1">
                <a:solidFill>
                  <a:srgbClr val="E0D6DE"/>
                </a:solidFill>
                <a:latin typeface="Noto Sans Bold"/>
                <a:ea typeface="Noto Sans Bold"/>
                <a:cs typeface="Noto Sans Bold"/>
                <a:sym typeface="Noto Sans Bold"/>
              </a:rPr>
              <a:t>Final Conclusion:</a:t>
            </a:r>
            <a:r>
              <a:rPr lang="en-US" sz="1687">
                <a:solidFill>
                  <a:srgbClr val="E0D6DE"/>
                </a:solidFill>
                <a:latin typeface="Noto Sans"/>
                <a:ea typeface="Noto Sans"/>
                <a:cs typeface="Noto Sans"/>
                <a:sym typeface="Noto Sans"/>
              </a:rPr>
              <a:t> By comparing the results, the </a:t>
            </a:r>
            <a:r>
              <a:rPr lang="en-US" sz="1687" b="1">
                <a:solidFill>
                  <a:srgbClr val="E0D6DE"/>
                </a:solidFill>
                <a:latin typeface="Noto Sans Bold"/>
                <a:ea typeface="Noto Sans Bold"/>
                <a:cs typeface="Noto Sans Bold"/>
                <a:sym typeface="Noto Sans Bold"/>
              </a:rPr>
              <a:t>Decision Tree Model</a:t>
            </a:r>
            <a:r>
              <a:rPr lang="en-US" sz="1687">
                <a:solidFill>
                  <a:srgbClr val="E0D6DE"/>
                </a:solidFill>
                <a:latin typeface="Noto Sans"/>
                <a:ea typeface="Noto Sans"/>
                <a:cs typeface="Noto Sans"/>
                <a:sym typeface="Noto Sans"/>
              </a:rPr>
              <a:t> demonstrated better overall performance in comparison to the K-Nearest Neighbor Model.</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TotalTime>
  <Words>1078</Words>
  <Application>Microsoft Office PowerPoint</Application>
  <PresentationFormat>Custom</PresentationFormat>
  <Paragraphs>150</Paragraphs>
  <Slides>11</Slides>
  <Notes>11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Arimo</vt:lpstr>
      <vt:lpstr>Noto Sans</vt:lpstr>
      <vt:lpstr>Calibri</vt:lpstr>
      <vt:lpstr>Arial</vt:lpstr>
      <vt:lpstr>Noto Sans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DIABETES-DETECTION-PROJECT (3).pptx</dc:title>
  <cp:lastModifiedBy>20224753 Alhassan Ahmed Mohamed Hashim</cp:lastModifiedBy>
  <cp:revision>3</cp:revision>
  <dcterms:created xsi:type="dcterms:W3CDTF">2006-08-16T00:00:00Z</dcterms:created>
  <dcterms:modified xsi:type="dcterms:W3CDTF">2025-11-27T02:41:28Z</dcterms:modified>
  <dc:identifier>DAG52Lk0d_w</dc:identifier>
</cp:coreProperties>
</file>